
<file path=[Content_Types].xml><?xml version="1.0" encoding="utf-8"?>
<Types xmlns="http://schemas.openxmlformats.org/package/2006/content-types">
  <Default Extension="jpeg" ContentType="image/jpeg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2"/>
  </p:sldMasterIdLst>
  <p:notesMasterIdLst>
    <p:notesMasterId r:id="rId13"/>
  </p:notesMasterIdLst>
  <p:sldIdLst>
    <p:sldId id="256" r:id="rId3"/>
    <p:sldId id="257" r:id="rId4"/>
    <p:sldId id="4155" r:id="rId5"/>
    <p:sldId id="888" r:id="rId6"/>
    <p:sldId id="625" r:id="rId7"/>
    <p:sldId id="4158" r:id="rId8"/>
    <p:sldId id="4159" r:id="rId9"/>
    <p:sldId id="4160" r:id="rId10"/>
    <p:sldId id="4161" r:id="rId11"/>
    <p:sldId id="260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31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768" y="14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D6C1F7-F467-4826-9921-EA720E325D7B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425EA-C14A-472F-B8EB-6A7279821A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9425EA-C14A-472F-B8EB-6A7279821A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169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3310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38100" y="1"/>
            <a:ext cx="122936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89573" y="2660059"/>
            <a:ext cx="9753600" cy="97900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思源黑体 CN Medium" pitchFamily="34" charset="-122"/>
                <a:ea typeface="思源黑体 CN Medium" pitchFamily="34" charset="-122"/>
              </a:defRPr>
            </a:lvl1pPr>
          </a:lstStyle>
          <a:p>
            <a:r>
              <a:rPr lang="zh-CN" altLang="en-US" dirty="0"/>
              <a:t>这里是你的主标题思源黑体</a:t>
            </a:r>
            <a:r>
              <a:rPr lang="en-US" altLang="zh-CN" dirty="0"/>
              <a:t>40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89573" y="3891900"/>
            <a:ext cx="6883400" cy="45952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思源黑体 CN Normal" pitchFamily="34" charset="-122"/>
                <a:ea typeface="思源黑体 CN Normal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这里是副标题思源黑体</a:t>
            </a:r>
            <a:r>
              <a:rPr lang="en-US" altLang="zh-CN" dirty="0"/>
              <a:t>24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73" y="1275697"/>
            <a:ext cx="4509527" cy="5729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3" y="1125705"/>
            <a:ext cx="1283727" cy="6418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5" y="850900"/>
            <a:ext cx="8488527" cy="70788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889000"/>
            <a:ext cx="10515600" cy="801688"/>
          </a:xfrm>
        </p:spPr>
        <p:txBody>
          <a:bodyPr/>
          <a:lstStyle>
            <a:lvl1pPr>
              <a:defRPr>
                <a:solidFill>
                  <a:srgbClr val="007DD2"/>
                </a:solidFill>
                <a:latin typeface="思源黑体 CN Normal" pitchFamily="34" charset="-122"/>
                <a:ea typeface="思源黑体 CN Normal" pitchFamily="34" charset="-122"/>
              </a:defRPr>
            </a:lvl1pPr>
          </a:lstStyle>
          <a:p>
            <a:r>
              <a:rPr lang="zh-CN" altLang="en-US" dirty="0"/>
              <a:t>目录 </a:t>
            </a:r>
            <a:r>
              <a:rPr lang="en-US" altLang="zh-CN" dirty="0"/>
              <a:t>CONTENT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51" y="0"/>
            <a:ext cx="12184602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55600" y="855980"/>
            <a:ext cx="11468100" cy="36000"/>
          </a:xfrm>
          <a:prstGeom prst="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1EAAE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55600" y="6235700"/>
            <a:ext cx="114681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5347" y="222250"/>
            <a:ext cx="1109056" cy="554528"/>
          </a:xfrm>
          <a:prstGeom prst="rect">
            <a:avLst/>
          </a:prstGeom>
        </p:spPr>
      </p:pic>
      <p:sp>
        <p:nvSpPr>
          <p:cNvPr id="15" name="文本框 14"/>
          <p:cNvSpPr txBox="1"/>
          <p:nvPr userDrawn="1"/>
        </p:nvSpPr>
        <p:spPr>
          <a:xfrm>
            <a:off x="9975438" y="6318251"/>
            <a:ext cx="1838965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©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FanRuan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 Software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CO.,Ltd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itchFamily="34" charset="-122"/>
              <a:ea typeface="思源黑体 CN Light" pitchFamily="34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368300" y="6318251"/>
            <a:ext cx="1723549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itchFamily="34" charset="-122"/>
                <a:ea typeface="思源黑体 CN Light" pitchFamily="34" charset="-122"/>
              </a:rPr>
              <a:t>帆软，让数据成为生产力！</a:t>
            </a:r>
          </a:p>
        </p:txBody>
      </p:sp>
      <p:sp>
        <p:nvSpPr>
          <p:cNvPr id="20" name="标题 17"/>
          <p:cNvSpPr>
            <a:spLocks noGrp="1"/>
          </p:cNvSpPr>
          <p:nvPr>
            <p:ph type="title"/>
          </p:nvPr>
        </p:nvSpPr>
        <p:spPr>
          <a:xfrm>
            <a:off x="388617" y="412585"/>
            <a:ext cx="9949183" cy="430531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D2"/>
                </a:solidFill>
                <a:latin typeface="思源黑体 CN Normal" pitchFamily="34" charset="-122"/>
                <a:ea typeface="思源黑体 CN Normal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结束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38100" y="1"/>
            <a:ext cx="122936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89573" y="2660059"/>
            <a:ext cx="9753600" cy="97900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思源黑体 CN Medium" pitchFamily="34" charset="-122"/>
                <a:ea typeface="思源黑体 CN Medium" pitchFamily="34" charset="-122"/>
              </a:defRPr>
            </a:lvl1pPr>
          </a:lstStyle>
          <a:p>
            <a:r>
              <a:rPr lang="zh-CN" altLang="en-US" dirty="0"/>
              <a:t>感谢您的聆听！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89573" y="3891900"/>
            <a:ext cx="6883400" cy="45952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思源黑体 CN Normal" pitchFamily="34" charset="-122"/>
                <a:ea typeface="思源黑体 CN Normal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THANK YOU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73" y="1275697"/>
            <a:ext cx="4509527" cy="5729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3" y="1125705"/>
            <a:ext cx="1283727" cy="6418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/>
            </a:lvl1pPr>
            <a:lvl2pPr marL="0" indent="114300" algn="ctr">
              <a:spcBef>
                <a:spcPts val="0"/>
              </a:spcBef>
              <a:buSzTx/>
              <a:buNone/>
              <a:defRPr sz="2200"/>
            </a:lvl2pPr>
            <a:lvl3pPr marL="0" indent="228600" algn="ctr">
              <a:spcBef>
                <a:spcPts val="0"/>
              </a:spcBef>
              <a:buSzTx/>
              <a:buNone/>
              <a:defRPr sz="2200"/>
            </a:lvl3pPr>
            <a:lvl4pPr marL="0" indent="342900" algn="ctr">
              <a:spcBef>
                <a:spcPts val="0"/>
              </a:spcBef>
              <a:buSzTx/>
              <a:buNone/>
              <a:defRPr sz="2200"/>
            </a:lvl4pPr>
            <a:lvl5pPr marL="0" indent="457200" algn="ctr">
              <a:spcBef>
                <a:spcPts val="0"/>
              </a:spcBef>
              <a:buSzTx/>
              <a:buNone/>
              <a:defRPr sz="2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9112320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582990" y="552450"/>
            <a:ext cx="4762501" cy="5753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825500" y="552450"/>
            <a:ext cx="5111750" cy="2806700"/>
          </a:xfrm>
          <a:prstGeom prst="rect">
            <a:avLst/>
          </a:prstGeom>
        </p:spPr>
        <p:txBody>
          <a:bodyPr anchor="b"/>
          <a:lstStyle>
            <a:lvl1pPr>
              <a:defRPr sz="4200"/>
            </a:lvl1pPr>
          </a:lstStyle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825500" y="3422650"/>
            <a:ext cx="5111750" cy="28829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/>
            </a:lvl1pPr>
            <a:lvl2pPr marL="0" indent="114300" algn="ctr">
              <a:spcBef>
                <a:spcPts val="0"/>
              </a:spcBef>
              <a:buSzTx/>
              <a:buNone/>
              <a:defRPr sz="2200"/>
            </a:lvl2pPr>
            <a:lvl3pPr marL="0" indent="228600" algn="ctr">
              <a:spcBef>
                <a:spcPts val="0"/>
              </a:spcBef>
              <a:buSzTx/>
              <a:buNone/>
              <a:defRPr sz="2200"/>
            </a:lvl3pPr>
            <a:lvl4pPr marL="0" indent="342900" algn="ctr">
              <a:spcBef>
                <a:spcPts val="0"/>
              </a:spcBef>
              <a:buSzTx/>
              <a:buNone/>
              <a:defRPr sz="2200"/>
            </a:lvl4pPr>
            <a:lvl5pPr marL="0" indent="457200" algn="ctr">
              <a:spcBef>
                <a:spcPts val="0"/>
              </a:spcBef>
              <a:buSzTx/>
              <a:buNone/>
              <a:defRPr sz="22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774729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2017139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6643493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584950" y="1619250"/>
            <a:ext cx="4762500" cy="46037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844550" y="1619250"/>
            <a:ext cx="5003800" cy="4603750"/>
          </a:xfrm>
          <a:prstGeom prst="rect">
            <a:avLst/>
          </a:prstGeom>
        </p:spPr>
        <p:txBody>
          <a:bodyPr/>
          <a:lstStyle>
            <a:lvl1pPr marL="279400" indent="-279400">
              <a:spcBef>
                <a:spcPts val="2250"/>
              </a:spcBef>
              <a:defRPr sz="2250"/>
            </a:lvl1pPr>
            <a:lvl2pPr marL="558800" indent="-279400">
              <a:spcBef>
                <a:spcPts val="2250"/>
              </a:spcBef>
              <a:defRPr sz="2250"/>
            </a:lvl2pPr>
            <a:lvl3pPr marL="838200" indent="-279400">
              <a:spcBef>
                <a:spcPts val="2250"/>
              </a:spcBef>
              <a:defRPr sz="2250"/>
            </a:lvl3pPr>
            <a:lvl4pPr marL="1117600" indent="-279400">
              <a:spcBef>
                <a:spcPts val="2250"/>
              </a:spcBef>
              <a:defRPr sz="2250"/>
            </a:lvl4pPr>
            <a:lvl5pPr marL="1397000" indent="-279400">
              <a:spcBef>
                <a:spcPts val="2250"/>
              </a:spcBef>
              <a:defRPr sz="225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307589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844550" y="889000"/>
            <a:ext cx="10502900" cy="507365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3789902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7880350" y="35242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7880350" y="565150"/>
            <a:ext cx="3702050" cy="27749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603250" y="565150"/>
            <a:ext cx="7086600" cy="573405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6079492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193800" y="4476750"/>
            <a:ext cx="9810750" cy="39498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9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193800" y="2987675"/>
            <a:ext cx="9810750" cy="51435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98991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474991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248567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幻灯片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lIns="91439" tIns="91439" rIns="91439" bIns="91439" anchor="b"/>
          <a:lstStyle>
            <a:lvl1pPr defTabSz="914400">
              <a:lnSpc>
                <a:spcPct val="85000"/>
              </a:lnSpc>
              <a:defRPr sz="6000" spc="-120">
                <a:solidFill>
                  <a:srgbClr val="50B4C8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t>标题文本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sz="half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 lIns="91439" tIns="91439" rIns="91439" bIns="91439" anchor="t"/>
          <a:lstStyle>
            <a:lvl1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indent="0" algn="ctr" defTabSz="914400">
              <a:lnSpc>
                <a:spcPct val="85000"/>
              </a:lnSpc>
              <a:spcBef>
                <a:spcPts val="1300"/>
              </a:spcBef>
              <a:buSzTx/>
              <a:buNone/>
              <a:defRPr sz="2400">
                <a:solidFill>
                  <a:srgbClr val="262626"/>
                </a:solidFill>
                <a:latin typeface="Calibri Light"/>
                <a:ea typeface="Calibri Light"/>
                <a:cs typeface="Calibri Light"/>
                <a:sym typeface="Calibri Light"/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9960048" y="5503739"/>
            <a:ext cx="1729959" cy="1769713"/>
          </a:xfrm>
          <a:prstGeom prst="rect">
            <a:avLst/>
          </a:prstGeom>
        </p:spPr>
        <p:txBody>
          <a:bodyPr lIns="91439" tIns="91439" rIns="91439" bIns="91439" anchor="b"/>
          <a:lstStyle>
            <a:lvl1pPr algn="r" defTabSz="914400">
              <a:defRPr sz="10300">
                <a:solidFill>
                  <a:srgbClr val="50B4C8">
                    <a:alpha val="25000"/>
                  </a:srgbClr>
                </a:solidFill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249849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标题与副标题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/>
          </p:cNvSpPr>
          <p:nvPr>
            <p:ph type="title"/>
          </p:nvPr>
        </p:nvSpPr>
        <p:spPr>
          <a:xfrm>
            <a:off x="1193800" y="1149350"/>
            <a:ext cx="9810750" cy="2324100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标题文本</a:t>
            </a:r>
          </a:p>
        </p:txBody>
      </p:sp>
      <p:sp>
        <p:nvSpPr>
          <p:cNvPr id="127" name="Shape 127"/>
          <p:cNvSpPr>
            <a:spLocks noGrp="1"/>
          </p:cNvSpPr>
          <p:nvPr>
            <p:ph type="body" sz="quarter" idx="1"/>
          </p:nvPr>
        </p:nvSpPr>
        <p:spPr>
          <a:xfrm>
            <a:off x="1193800" y="3536950"/>
            <a:ext cx="981075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1pPr>
            <a:lvl2pPr marL="0" indent="1143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2pPr>
            <a:lvl3pPr marL="0" indent="2286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3pPr>
            <a:lvl4pPr marL="0" indent="3429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4pPr>
            <a:lvl5pPr marL="0" indent="457200" algn="ctr">
              <a:spcBef>
                <a:spcPts val="0"/>
              </a:spcBef>
              <a:buSzTx/>
              <a:buNone/>
              <a:defRPr sz="2200">
                <a:solidFill>
                  <a:srgbClr val="FFFFFF"/>
                </a:solidFill>
              </a:defRPr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28" name="Shape 128"/>
          <p:cNvSpPr>
            <a:spLocks noGrp="1"/>
          </p:cNvSpPr>
          <p:nvPr>
            <p:ph type="sldNum" sz="quarter" idx="2"/>
          </p:nvPr>
        </p:nvSpPr>
        <p:spPr>
          <a:xfrm>
            <a:off x="5977627" y="6502400"/>
            <a:ext cx="296556" cy="2872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2834762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/>
          </p:cNvSpPr>
          <p:nvPr>
            <p:ph type="title"/>
          </p:nvPr>
        </p:nvSpPr>
        <p:spPr>
          <a:xfrm>
            <a:off x="711200" y="2470150"/>
            <a:ext cx="10763250" cy="1911350"/>
          </a:xfrm>
          <a:prstGeom prst="rect">
            <a:avLst/>
          </a:prstGeom>
        </p:spPr>
        <p:txBody>
          <a:bodyPr/>
          <a:lstStyle>
            <a:lvl1pPr>
              <a:defRPr sz="4500" b="1">
                <a:solidFill>
                  <a:srgbClr val="FFFFFF"/>
                </a:solidFill>
                <a:effectLst>
                  <a:outerShdw blurRad="50800" dist="25400" dir="5400000" rotWithShape="0">
                    <a:srgbClr val="000000"/>
                  </a:outerShdw>
                </a:effectLst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t>标题文本</a:t>
            </a:r>
          </a:p>
        </p:txBody>
      </p:sp>
      <p:sp>
        <p:nvSpPr>
          <p:cNvPr id="136" name="Shape 136"/>
          <p:cNvSpPr>
            <a:spLocks noGrp="1"/>
          </p:cNvSpPr>
          <p:nvPr>
            <p:ph type="sldNum" sz="quarter" idx="2"/>
          </p:nvPr>
        </p:nvSpPr>
        <p:spPr>
          <a:xfrm>
            <a:off x="5977627" y="6505277"/>
            <a:ext cx="290144" cy="28725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EBEBE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1871286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51" y="0"/>
            <a:ext cx="12184602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55600" y="855980"/>
            <a:ext cx="11468100" cy="36000"/>
          </a:xfrm>
          <a:prstGeom prst="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1EAAE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5000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55600" y="6235700"/>
            <a:ext cx="114681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5347" y="222250"/>
            <a:ext cx="1109056" cy="554528"/>
          </a:xfrm>
          <a:prstGeom prst="rect">
            <a:avLst/>
          </a:prstGeom>
        </p:spPr>
      </p:pic>
      <p:sp>
        <p:nvSpPr>
          <p:cNvPr id="15" name="文本框 14"/>
          <p:cNvSpPr txBox="1"/>
          <p:nvPr userDrawn="1"/>
        </p:nvSpPr>
        <p:spPr>
          <a:xfrm>
            <a:off x="9928150" y="6318251"/>
            <a:ext cx="1933543" cy="295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©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FanRuan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Software </a:t>
            </a:r>
            <a:r>
              <a:rPr lang="en-US" altLang="zh-CN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CO.,Ltd</a:t>
            </a:r>
            <a:r>
              <a:rPr lang="en-US" altLang="zh-CN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368301" y="6318251"/>
            <a:ext cx="1723549" cy="295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帆软，让数据成为生产力！</a:t>
            </a:r>
          </a:p>
        </p:txBody>
      </p:sp>
      <p:sp>
        <p:nvSpPr>
          <p:cNvPr id="20" name="标题 17"/>
          <p:cNvSpPr>
            <a:spLocks noGrp="1"/>
          </p:cNvSpPr>
          <p:nvPr>
            <p:ph type="title"/>
          </p:nvPr>
        </p:nvSpPr>
        <p:spPr>
          <a:xfrm>
            <a:off x="388618" y="412586"/>
            <a:ext cx="9949183" cy="430531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D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7497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C7E99-B30C-41BB-B200-271C870BE8A6}" type="datetimeFigureOut">
              <a:rPr lang="zh-CN" altLang="en-US" smtClean="0"/>
              <a:t>2020/5/23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2F6C4-8100-4BFE-846B-507D4B797B42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844550" y="476250"/>
            <a:ext cx="105029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844550" y="1619250"/>
            <a:ext cx="10502900" cy="46037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96556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917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transition spd="med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3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5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7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8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905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222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400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57500" marR="0" indent="-317500" algn="l" defTabSz="412750" rtl="0" latinLnBrk="0">
        <a:lnSpc>
          <a:spcPct val="100000"/>
        </a:lnSpc>
        <a:spcBef>
          <a:spcPts val="2950"/>
        </a:spcBef>
        <a:spcAft>
          <a:spcPts val="0"/>
        </a:spcAft>
        <a:buClrTx/>
        <a:buSzPct val="75000"/>
        <a:buFontTx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143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286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429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572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5715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6858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001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1440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-标题 3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3302255" y="2425686"/>
            <a:ext cx="5786326" cy="1765314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6000" b="1" dirty="0">
                <a:cs typeface="+mn-ea"/>
                <a:sym typeface="+mn-lt"/>
              </a:rPr>
              <a:t>零售行业案例分享</a:t>
            </a:r>
            <a:br>
              <a:rPr lang="zh-CN" altLang="en-US" sz="6000" b="1" dirty="0">
                <a:cs typeface="+mn-ea"/>
                <a:sym typeface="+mn-lt"/>
              </a:rPr>
            </a:br>
            <a:r>
              <a:rPr lang="zh-CN" altLang="en-US" b="1" dirty="0">
                <a:cs typeface="+mn-ea"/>
                <a:sym typeface="+mn-lt"/>
              </a:rPr>
              <a:t>购物篮系数提升分析</a:t>
            </a:r>
            <a:endParaRPr lang="zh-CN" altLang="en-US" dirty="0"/>
          </a:p>
        </p:txBody>
      </p:sp>
      <p:sp>
        <p:nvSpPr>
          <p:cNvPr id="6" name="Shape 147">
            <a:extLst>
              <a:ext uri="{FF2B5EF4-FFF2-40B4-BE49-F238E27FC236}">
                <a16:creationId xmlns:a16="http://schemas.microsoft.com/office/drawing/2014/main" id="{648F09EF-AE01-4AF0-9994-96A5F4EC52D7}"/>
              </a:ext>
            </a:extLst>
          </p:cNvPr>
          <p:cNvSpPr/>
          <p:nvPr/>
        </p:nvSpPr>
        <p:spPr>
          <a:xfrm>
            <a:off x="1564949" y="6011033"/>
            <a:ext cx="102657" cy="65659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>
            <a:lvl1pPr algn="l">
              <a:defRPr sz="7500">
                <a:solidFill>
                  <a:srgbClr val="FFFFFF"/>
                </a:solidFill>
                <a:latin typeface="冬青黑体简体中文 W3"/>
                <a:ea typeface="冬青黑体简体中文 W3"/>
                <a:cs typeface="冬青黑体简体中文 W3"/>
                <a:sym typeface="冬青黑体简体中文 W3"/>
              </a:defRPr>
            </a:lvl1pPr>
          </a:lstStyle>
          <a:p>
            <a:endParaRPr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感谢您的聆听</a:t>
            </a:r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THANK YOU !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89000"/>
            <a:ext cx="10515600" cy="801688"/>
          </a:xfrm>
        </p:spPr>
        <p:txBody>
          <a:bodyPr>
            <a:normAutofit/>
          </a:bodyPr>
          <a:lstStyle/>
          <a:p>
            <a:r>
              <a:rPr lang="zh-CN" altLang="en-US" sz="4000" dirty="0"/>
              <a:t>目录  </a:t>
            </a:r>
            <a:r>
              <a:rPr lang="en-US" altLang="zh-CN" sz="4000" dirty="0"/>
              <a:t>CONTENT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1470891" y="2768297"/>
            <a:ext cx="3560747" cy="369332"/>
            <a:chOff x="1042736" y="2229853"/>
            <a:chExt cx="3560747" cy="369332"/>
          </a:xfrm>
        </p:grpSpPr>
        <p:sp>
          <p:nvSpPr>
            <p:cNvPr id="6" name="燕尾形 5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01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41325" y="2229853"/>
              <a:ext cx="2262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案例背景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677891" y="2736685"/>
            <a:ext cx="2727283" cy="384721"/>
            <a:chOff x="1042736" y="2229853"/>
            <a:chExt cx="2727283" cy="384721"/>
          </a:xfrm>
        </p:grpSpPr>
        <p:sp>
          <p:nvSpPr>
            <p:cNvPr id="11" name="燕尾形 10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79621" y="2229853"/>
              <a:ext cx="2390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02 </a:t>
              </a:r>
              <a:r>
                <a:rPr lang="zh-CN" altLang="en-US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数据分析思路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88230" y="2245242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zh-CN" altLang="en-US" dirty="0">
                <a:solidFill>
                  <a:srgbClr val="007DD2"/>
                </a:solidFill>
                <a:latin typeface="思源黑体 CN Light" pitchFamily="34" charset="-122"/>
                <a:ea typeface="思源黑体 CN Light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20091" y="4408931"/>
            <a:ext cx="3093119" cy="372795"/>
            <a:chOff x="1042736" y="2229853"/>
            <a:chExt cx="3093119" cy="372795"/>
          </a:xfrm>
        </p:grpSpPr>
        <p:sp>
          <p:nvSpPr>
            <p:cNvPr id="15" name="燕尾形 14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03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57804" y="2233316"/>
              <a:ext cx="1778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err="1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FineBI</a:t>
              </a:r>
              <a:r>
                <a:rPr lang="zh-CN" altLang="en-US" dirty="0">
                  <a:solidFill>
                    <a:srgbClr val="007DD2"/>
                  </a:solidFill>
                  <a:latin typeface="思源黑体 CN Light" pitchFamily="34" charset="-122"/>
                  <a:ea typeface="思源黑体 CN Light" pitchFamily="34" charset="-122"/>
                </a:rPr>
                <a:t>分析演示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13853" y="4312429"/>
            <a:ext cx="2657644" cy="465000"/>
            <a:chOff x="1042736" y="2134185"/>
            <a:chExt cx="2657644" cy="465000"/>
          </a:xfrm>
        </p:grpSpPr>
        <p:sp>
          <p:nvSpPr>
            <p:cNvPr id="19" name="燕尾形 18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DD2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79621" y="2229853"/>
              <a:ext cx="936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rgbClr val="007DD2"/>
                  </a:solidFill>
                  <a:latin typeface="思源黑体 CN Medium" pitchFamily="34" charset="-122"/>
                  <a:ea typeface="思源黑体 CN Medium" pitchFamily="34" charset="-122"/>
                </a:rPr>
                <a:t>SEC 04</a:t>
              </a:r>
              <a:endParaRPr lang="zh-CN" altLang="en-US" dirty="0">
                <a:solidFill>
                  <a:srgbClr val="007DD2"/>
                </a:solidFill>
                <a:latin typeface="思源黑体 CN Medium" pitchFamily="34" charset="-122"/>
                <a:ea typeface="思源黑体 CN Medium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361552" y="2134185"/>
              <a:ext cx="1338828" cy="464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007DD2"/>
                  </a:solidFill>
                  <a:ea typeface="思源黑体 CN Light" pitchFamily="34" charset="-122"/>
                  <a:sym typeface="+mn-lt"/>
                </a:rPr>
                <a:t>方案及成果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zh-CN" altLang="en-US" dirty="0"/>
              <a:t>案例背景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4DCFC52D-B2A5-4D43-A933-EB5ABD0EC0E8}"/>
              </a:ext>
            </a:extLst>
          </p:cNvPr>
          <p:cNvSpPr/>
          <p:nvPr/>
        </p:nvSpPr>
        <p:spPr>
          <a:xfrm>
            <a:off x="1488213" y="1733722"/>
            <a:ext cx="8940577" cy="248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连锁超市是一家面积为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2200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平方米的中型超市，以烟、酒、饮料、食品、日用品为主，位于上海某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SOHO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大厦地下一层，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1-6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楼为购物商场，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7-40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楼都是写字楼，目前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超市最大的问题就是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购物篮系数偏低，一直在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3.0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附近，相比于其他连锁店低了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超市经理想了很多办法去提高购物篮系数都没有成功。</a:t>
            </a:r>
            <a:endParaRPr lang="en-US" altLang="zh-CN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endParaRPr lang="en-US" altLang="zh-CN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为了探寻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超市购物篮系数偏低的原因，并找到解决方案提升购物篮系数，超市经理和业务分析师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Linda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dirty="0" err="1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FineBI</a:t>
            </a:r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进行了问题的溯源</a:t>
            </a:r>
            <a:r>
              <a:rPr lang="en-US" altLang="zh-CN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43254F8-3AF5-4275-A934-94EC23F45257}"/>
              </a:ext>
            </a:extLst>
          </p:cNvPr>
          <p:cNvSpPr/>
          <p:nvPr/>
        </p:nvSpPr>
        <p:spPr>
          <a:xfrm>
            <a:off x="1488213" y="4647105"/>
            <a:ext cx="64565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购物篮系数</a:t>
            </a:r>
            <a:r>
              <a:rPr lang="en-US" altLang="zh-CN" sz="2000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某段时间商品销售总数</a:t>
            </a:r>
            <a:r>
              <a:rPr lang="en-US" altLang="zh-CN" sz="2000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solidFill>
                  <a:srgbClr val="007DD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某段时间的购物篮总数，它表示平均每位顾客一次性购买了多少件商品。</a:t>
            </a:r>
          </a:p>
        </p:txBody>
      </p:sp>
    </p:spTree>
    <p:extLst>
      <p:ext uri="{BB962C8B-B14F-4D97-AF65-F5344CB8AC3E}">
        <p14:creationId xmlns:p14="http://schemas.microsoft.com/office/powerpoint/2010/main" val="3278051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案例分析思路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181369E-1E85-4B33-A2F1-13F13259F4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9225" y="1021362"/>
            <a:ext cx="7586711" cy="514835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3BBFFD0-B032-41D4-9268-D71C1DCB05FA}"/>
              </a:ext>
            </a:extLst>
          </p:cNvPr>
          <p:cNvSpPr txBox="1"/>
          <p:nvPr/>
        </p:nvSpPr>
        <p:spPr>
          <a:xfrm>
            <a:off x="547013" y="3021201"/>
            <a:ext cx="1128514" cy="71814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20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rPr>
              <a:t>头脑风暴</a:t>
            </a:r>
            <a:endParaRPr kumimoji="0" lang="en-US" altLang="zh-CN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Helvetica Light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发散思考</a:t>
            </a:r>
            <a:endParaRPr kumimoji="0" lang="zh-CN" altLang="en-US" sz="20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Helvetica Light"/>
            </a:endParaRPr>
          </a:p>
        </p:txBody>
      </p:sp>
      <p:sp>
        <p:nvSpPr>
          <p:cNvPr id="6" name="箭头: 右 5">
            <a:extLst>
              <a:ext uri="{FF2B5EF4-FFF2-40B4-BE49-F238E27FC236}">
                <a16:creationId xmlns:a16="http://schemas.microsoft.com/office/drawing/2014/main" id="{926A01D7-CD19-4130-8878-88AFD9067978}"/>
              </a:ext>
            </a:extLst>
          </p:cNvPr>
          <p:cNvSpPr/>
          <p:nvPr/>
        </p:nvSpPr>
        <p:spPr>
          <a:xfrm>
            <a:off x="2140100" y="3165007"/>
            <a:ext cx="748328" cy="430531"/>
          </a:xfrm>
          <a:prstGeom prst="rightArrow">
            <a:avLst/>
          </a:prstGeom>
          <a:solidFill>
            <a:srgbClr val="007DD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46328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案例分析思路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65CCB3B-F9E6-4978-9984-4D6BC3096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496" y="969833"/>
            <a:ext cx="8358291" cy="5236246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DA5049C-8198-49C4-8FF7-35ED1231124A}"/>
              </a:ext>
            </a:extLst>
          </p:cNvPr>
          <p:cNvSpPr txBox="1"/>
          <p:nvPr/>
        </p:nvSpPr>
        <p:spPr>
          <a:xfrm>
            <a:off x="635176" y="3169517"/>
            <a:ext cx="3061920" cy="718145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排除非核心要素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收敛聚焦</a:t>
            </a:r>
          </a:p>
        </p:txBody>
      </p:sp>
      <p:sp>
        <p:nvSpPr>
          <p:cNvPr id="8" name="箭头: 右 7">
            <a:extLst>
              <a:ext uri="{FF2B5EF4-FFF2-40B4-BE49-F238E27FC236}">
                <a16:creationId xmlns:a16="http://schemas.microsoft.com/office/drawing/2014/main" id="{D4EFEF59-3DA6-4827-9023-5972B218C199}"/>
              </a:ext>
            </a:extLst>
          </p:cNvPr>
          <p:cNvSpPr/>
          <p:nvPr/>
        </p:nvSpPr>
        <p:spPr>
          <a:xfrm>
            <a:off x="2605868" y="3213734"/>
            <a:ext cx="748328" cy="430531"/>
          </a:xfrm>
          <a:prstGeom prst="rightArrow">
            <a:avLst/>
          </a:prstGeom>
          <a:solidFill>
            <a:srgbClr val="007DD2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9889643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维度</a:t>
            </a:r>
            <a:r>
              <a:rPr lang="en-US" altLang="zh-CN" dirty="0"/>
              <a:t>1</a:t>
            </a:r>
            <a:r>
              <a:rPr lang="zh-CN" altLang="en-US" dirty="0"/>
              <a:t>：购物篮系数与时间的关系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76EE4D3-3410-43D8-823D-AA272BFC48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913" y="1024919"/>
            <a:ext cx="10370174" cy="4387381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CA2CC110-9345-44BA-8EC0-D2644C94102D}"/>
              </a:ext>
            </a:extLst>
          </p:cNvPr>
          <p:cNvSpPr/>
          <p:nvPr/>
        </p:nvSpPr>
        <p:spPr>
          <a:xfrm>
            <a:off x="713075" y="5100314"/>
            <a:ext cx="10568012" cy="98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zh-CN" altLang="en-US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r>
              <a:rPr lang="en-US" altLang="zh-CN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600" b="1" dirty="0">
              <a:solidFill>
                <a:srgbClr val="1A1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周末的购物篮系数普遍比工作日高，周一到周五的</a:t>
            </a:r>
            <a:r>
              <a:rPr lang="en-US" altLang="zh-CN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12:00-14:00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18:00-20:00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的购物篮系数明显偏低，而这段时间刚好属于下班购物高峰期，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需要重点提升这个时间段的购物篮系数。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6028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维度</a:t>
            </a:r>
            <a:r>
              <a:rPr lang="en-US" altLang="zh-CN" dirty="0"/>
              <a:t>2</a:t>
            </a:r>
            <a:r>
              <a:rPr lang="zh-CN" altLang="en-US" dirty="0"/>
              <a:t>：购物篮系数与顾客购买行为的关系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51B905-2DE1-466A-A2AE-12FF88B21538}"/>
              </a:ext>
            </a:extLst>
          </p:cNvPr>
          <p:cNvSpPr/>
          <p:nvPr/>
        </p:nvSpPr>
        <p:spPr>
          <a:xfrm>
            <a:off x="544261" y="5153332"/>
            <a:ext cx="1140130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r>
              <a:rPr lang="en-US" altLang="zh-CN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、在下班高峰期购买商品数在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1-2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件的顾客占比高达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，这类顾客拉低了整体的购物篮系数。</a:t>
            </a:r>
          </a:p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、在下班高峰期购买的顾客确认多为楼上商场和写字楼的员工，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68%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的客户分布在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18-35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岁，购买的频次较高，购买的商品偏好前三类为饮料、香烟、卫生巾及护垫，有很强的临时性和目的性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………</a:t>
            </a:r>
            <a:endParaRPr lang="zh-CN" altLang="en-US" sz="16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75B529D-B6A1-453B-BE10-897D0ECAB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118" y="972507"/>
            <a:ext cx="9673592" cy="4447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031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维度</a:t>
            </a:r>
            <a:r>
              <a:rPr lang="en-US" altLang="zh-CN" dirty="0"/>
              <a:t>3</a:t>
            </a:r>
            <a:r>
              <a:rPr lang="zh-CN" altLang="en-US" dirty="0"/>
              <a:t>：购物篮系数与商品缺货的关系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13BA7B8-991D-496C-9681-F35CACE6BC4F}"/>
              </a:ext>
            </a:extLst>
          </p:cNvPr>
          <p:cNvSpPr/>
          <p:nvPr/>
        </p:nvSpPr>
        <p:spPr>
          <a:xfrm>
            <a:off x="410792" y="4826576"/>
            <a:ext cx="11370416" cy="1295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25000"/>
              </a:lnSpc>
            </a:pPr>
            <a:r>
              <a:rPr lang="zh-CN" altLang="en-US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</a:t>
            </a:r>
            <a:r>
              <a:rPr lang="en-US" altLang="zh-CN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600" b="1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sz="1600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>
              <a:lnSpc>
                <a:spcPct val="125000"/>
              </a:lnSpc>
            </a:pPr>
            <a:r>
              <a:rPr lang="en-US" altLang="zh-CN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、根据变化趋势，重点商品缺货率与购物篮系数变化趋势正好相反，缺货率变高购物篮系数降低，与采购经理进行确认，重点商品缺货是因为超市库房小，每次进货量小，缺乏精细化的库存控制。</a:t>
            </a:r>
          </a:p>
          <a:p>
            <a:pPr algn="l">
              <a:lnSpc>
                <a:spcPct val="125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因此建议对</a:t>
            </a:r>
            <a:r>
              <a:rPr lang="en-US" altLang="zh-CN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类重点商品的库存进行严格的控制，减小缺货的情况，从而提高购物篮系数。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1E62DAA-52A0-4852-B717-06657D3F62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17" y="1568357"/>
            <a:ext cx="11537520" cy="306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388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方案及成果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5D52FB0-78C1-4624-9D50-7FCCD8C868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337" y="1095374"/>
            <a:ext cx="10059897" cy="492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9692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469</Words>
  <Application>Microsoft Office PowerPoint</Application>
  <PresentationFormat>宽屏</PresentationFormat>
  <Paragraphs>35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Helvetica Light</vt:lpstr>
      <vt:lpstr>Helvetica Neue</vt:lpstr>
      <vt:lpstr>等线</vt:lpstr>
      <vt:lpstr>等线 Light</vt:lpstr>
      <vt:lpstr>冬青黑体简体中文 W3</vt:lpstr>
      <vt:lpstr>思源黑体 CN Light</vt:lpstr>
      <vt:lpstr>思源黑体 CN Medium</vt:lpstr>
      <vt:lpstr>思源黑体 CN Normal</vt:lpstr>
      <vt:lpstr>微软雅黑</vt:lpstr>
      <vt:lpstr>Arial</vt:lpstr>
      <vt:lpstr>Calibri Light</vt:lpstr>
      <vt:lpstr>Office 主题​​</vt:lpstr>
      <vt:lpstr>White</vt:lpstr>
      <vt:lpstr>零售行业案例分享 购物篮系数提升分析</vt:lpstr>
      <vt:lpstr>目录  CONTENT</vt:lpstr>
      <vt:lpstr>案例背景</vt:lpstr>
      <vt:lpstr>案例分析思路</vt:lpstr>
      <vt:lpstr>案例分析思路</vt:lpstr>
      <vt:lpstr>维度1：购物篮系数与时间的关系</vt:lpstr>
      <vt:lpstr>维度2：购物篮系数与顾客购买行为的关系</vt:lpstr>
      <vt:lpstr>维度3：购物篮系数与商品缺货的关系</vt:lpstr>
      <vt:lpstr>方案及成果</vt:lpstr>
      <vt:lpstr>感谢您的聆听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让数据从业务中来，到业务中去</dc:title>
  <dc:creator>刘凯旋</dc:creator>
  <cp:lastModifiedBy>723789871@qq.com</cp:lastModifiedBy>
  <cp:revision>85</cp:revision>
  <dcterms:created xsi:type="dcterms:W3CDTF">1900-01-01T00:00:00Z</dcterms:created>
  <dcterms:modified xsi:type="dcterms:W3CDTF">2020-05-23T08:50:30Z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