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259" r:id="rId4"/>
    <p:sldId id="283" r:id="rId5"/>
    <p:sldId id="263" r:id="rId6"/>
    <p:sldId id="269" r:id="rId7"/>
    <p:sldId id="271" r:id="rId8"/>
    <p:sldId id="270" r:id="rId9"/>
    <p:sldId id="273" r:id="rId10"/>
    <p:sldId id="272" r:id="rId11"/>
    <p:sldId id="266" r:id="rId12"/>
    <p:sldId id="278" r:id="rId14"/>
    <p:sldId id="262" r:id="rId15"/>
    <p:sldId id="279" r:id="rId16"/>
    <p:sldId id="280" r:id="rId17"/>
    <p:sldId id="264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这些点都不用记，有大概印象就可以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通过多阅读官方的插件类能更加快速的学习插件开发课程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通过多阅读官方的插件类能更加快速的学习插件开发课程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通过多阅读官方的插件类能更加快速的学习插件开发课程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通过多阅读官方的插件类能更加快速的学习插件开发课程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8"/>
          <a:stretch>
            <a:fillRect/>
          </a:stretch>
        </p:blipFill>
        <p:spPr>
          <a:xfrm>
            <a:off x="-38100" y="1"/>
            <a:ext cx="122936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89573" y="2660059"/>
            <a:ext cx="9753600" cy="979003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altLang="en-US" dirty="0" smtClean="0"/>
              <a:t>这里是你的主标题思源黑体</a:t>
            </a:r>
            <a:r>
              <a:rPr lang="en-US" altLang="zh-CN" dirty="0" smtClean="0"/>
              <a:t>40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89573" y="3891900"/>
            <a:ext cx="6883400" cy="45952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这里是副标题思源黑体</a:t>
            </a:r>
            <a:r>
              <a:rPr lang="en-US" altLang="zh-CN" dirty="0" smtClean="0"/>
              <a:t>24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04-EF7A-4A64-ABC7-704499CB12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B484-942F-4E05-999B-4AA2CD1A3F8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73" y="1275697"/>
            <a:ext cx="4509527" cy="5729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73" y="1125705"/>
            <a:ext cx="1283727" cy="641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45" y="850900"/>
            <a:ext cx="8488527" cy="70788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889000"/>
            <a:ext cx="10515600" cy="801688"/>
          </a:xfrm>
        </p:spPr>
        <p:txBody>
          <a:bodyPr/>
          <a:lstStyle>
            <a:lvl1pPr>
              <a:defRPr>
                <a:solidFill>
                  <a:srgbClr val="007DD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zh-CN" altLang="en-US" dirty="0" smtClean="0"/>
              <a:t>目录 </a:t>
            </a:r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04-EF7A-4A64-ABC7-704499CB12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B484-942F-4E05-999B-4AA2CD1A3F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51" y="0"/>
            <a:ext cx="12184602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55600" y="855980"/>
            <a:ext cx="11468100" cy="36000"/>
          </a:xfrm>
          <a:prstGeom prst="rect">
            <a:avLst/>
          </a:prstGeom>
          <a:gradFill flip="none" rotWithShape="1">
            <a:gsLst>
              <a:gs pos="0">
                <a:srgbClr val="007DD2"/>
              </a:gs>
              <a:gs pos="100000">
                <a:srgbClr val="1EAA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355600" y="6235700"/>
            <a:ext cx="11468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5347" y="222250"/>
            <a:ext cx="1109056" cy="554528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/>
        </p:nvSpPr>
        <p:spPr>
          <a:xfrm>
            <a:off x="9975438" y="6318251"/>
            <a:ext cx="1838965" cy="29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©</a:t>
            </a:r>
            <a:r>
              <a:rPr lang="en-US" altLang="zh-CN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FanRuan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Software </a:t>
            </a:r>
            <a:r>
              <a:rPr lang="en-US" altLang="zh-CN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CO.,Ltd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368300" y="6318251"/>
            <a:ext cx="1723549" cy="29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帆软，让数据成为生产力！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0" name="标题 17"/>
          <p:cNvSpPr>
            <a:spLocks noGrp="1"/>
          </p:cNvSpPr>
          <p:nvPr>
            <p:ph type="title"/>
          </p:nvPr>
        </p:nvSpPr>
        <p:spPr>
          <a:xfrm>
            <a:off x="388617" y="412585"/>
            <a:ext cx="9949183" cy="430531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DD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插件开发成长计划系列教程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第二章 插件配置文档讲解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JS</a:t>
            </a:r>
            <a:r>
              <a:rPr lang="zh-CN" altLang="en-US"/>
              <a:t>和</a:t>
            </a:r>
            <a:r>
              <a:rPr lang="en-US" altLang="zh-CN"/>
              <a:t>CSS</a:t>
            </a:r>
            <a:r>
              <a:rPr lang="zh-CN" altLang="en-US"/>
              <a:t>注入接口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187450"/>
            <a:ext cx="6847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1.</a:t>
            </a:r>
            <a:r>
              <a:rPr lang="zh-CN" altLang="en-US"/>
              <a:t>WebResourceProvider是extra-decision下的</a:t>
            </a:r>
            <a:r>
              <a:rPr lang="en-US" altLang="zh-CN"/>
              <a:t>Tag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可以注入到右边这些组件中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讲解例子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640" y="843280"/>
            <a:ext cx="6231890" cy="527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作业格式要求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4480" y="1187450"/>
            <a:ext cx="914971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1.</a:t>
            </a:r>
            <a:r>
              <a:rPr lang="zh-CN" altLang="en-US"/>
              <a:t>文件夹命名</a:t>
            </a:r>
            <a:endParaRPr lang="zh-CN" altLang="en-US"/>
          </a:p>
          <a:p>
            <a:r>
              <a:rPr lang="zh-CN" altLang="en-US"/>
              <a:t>文件夹名称以论坛用户名</a:t>
            </a:r>
            <a:r>
              <a:rPr lang="en-US" altLang="zh-CN"/>
              <a:t>+</a:t>
            </a:r>
            <a:r>
              <a:rPr lang="zh-CN" altLang="en-US"/>
              <a:t>括号</a:t>
            </a:r>
            <a:r>
              <a:rPr lang="en-US" altLang="zh-CN"/>
              <a:t>UID+</a:t>
            </a:r>
            <a:r>
              <a:rPr lang="zh-CN" altLang="en-US"/>
              <a:t>当前课时（论坛名称可以通过论坛个人主页直接复制）</a:t>
            </a:r>
            <a:endParaRPr lang="zh-CN" altLang="en-US"/>
          </a:p>
          <a:p>
            <a:r>
              <a:rPr lang="zh-CN" altLang="en-US"/>
              <a:t>例如：</a:t>
            </a:r>
            <a:endParaRPr lang="zh-CN" altLang="en-US"/>
          </a:p>
          <a:p>
            <a:r>
              <a:rPr lang="zh-CN" altLang="en-US"/>
              <a:t>onlyxx（uid：90929）第二课作业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文件夹内容：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插件源码文件夹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插件运行后效果截图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设计或使用文档（后续课程可能会要求）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效果图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0790" y="3587750"/>
            <a:ext cx="7409180" cy="271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上次课程问题回顾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6155" y="748030"/>
            <a:ext cx="8131810" cy="5649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8620" y="1099820"/>
            <a:ext cx="29641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等了很久都没办法下载好</a:t>
            </a:r>
            <a:r>
              <a:rPr lang="en-US" altLang="zh-CN"/>
              <a:t>gradle </a:t>
            </a:r>
            <a:r>
              <a:rPr lang="zh-CN" altLang="en-US"/>
              <a:t>的可以通过这里设置本地</a:t>
            </a:r>
            <a:r>
              <a:rPr lang="en-US" altLang="zh-CN"/>
              <a:t>gradle</a:t>
            </a:r>
            <a:r>
              <a:rPr lang="zh-CN" altLang="en-US"/>
              <a:t>路径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上次课程问题回顾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8620" y="1099820"/>
            <a:ext cx="2964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项目出现编码问题的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685" y="991235"/>
            <a:ext cx="7408545" cy="44996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3390" y="1989455"/>
            <a:ext cx="36302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tasks.withType(JavaCompile) {  </a:t>
            </a:r>
            <a:endParaRPr lang="zh-CN" altLang="en-US"/>
          </a:p>
          <a:p>
            <a:r>
              <a:rPr lang="zh-CN" altLang="en-US"/>
              <a:t>    options.encoding = "UTF-8"  </a:t>
            </a:r>
            <a:endParaRPr lang="zh-CN" altLang="en-US"/>
          </a:p>
          <a:p>
            <a:r>
              <a:rPr lang="zh-CN" altLang="en-US"/>
              <a:t>}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上次课程问题回顾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8620" y="1099820"/>
            <a:ext cx="2964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</a:t>
            </a:r>
            <a:r>
              <a:rPr lang="zh-CN" altLang="en-US"/>
              <a:t>加密编译无法二次编译（可能是部分人）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4670" y="749300"/>
            <a:ext cx="6031230" cy="5630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0845" y="2201545"/>
            <a:ext cx="4630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解决方案是：将</a:t>
            </a:r>
            <a:r>
              <a:rPr lang="en-US" altLang="zh-CN"/>
              <a:t>makeJar</a:t>
            </a:r>
            <a:r>
              <a:rPr lang="zh-CN" altLang="en-US"/>
              <a:t>中</a:t>
            </a:r>
            <a:r>
              <a:rPr lang="en-US" altLang="zh-CN"/>
              <a:t>doLast</a:t>
            </a:r>
            <a:r>
              <a:rPr lang="zh-CN" altLang="en-US"/>
              <a:t>的</a:t>
            </a:r>
            <a:r>
              <a:rPr lang="en-US" altLang="zh-CN"/>
              <a:t>delete file </a:t>
            </a:r>
            <a:r>
              <a:rPr lang="zh-CN" altLang="en-US"/>
              <a:t>这两行移动到开头位置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课后作业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8620" y="1224915"/>
            <a:ext cx="9612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>
                <a:sym typeface="+mn-ea"/>
              </a:rPr>
              <a:t>界面加载后弹出</a:t>
            </a:r>
            <a:r>
              <a:rPr lang="en-US" altLang="zh-CN">
                <a:sym typeface="+mn-ea"/>
              </a:rPr>
              <a:t>alert(“</a:t>
            </a:r>
            <a:r>
              <a:rPr lang="zh-CN" altLang="en-US">
                <a:sym typeface="+mn-ea"/>
              </a:rPr>
              <a:t>你的昵称</a:t>
            </a:r>
            <a:r>
              <a:rPr lang="en-US" altLang="zh-CN">
                <a:sym typeface="+mn-ea"/>
              </a:rPr>
              <a:t>”)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提交插件源码和效果截图，效果截图直接以图片形式插入到作业中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进阶方向可以按照自己想法注入</a:t>
            </a:r>
            <a:r>
              <a:rPr lang="en-US" altLang="zh-CN"/>
              <a:t>js</a:t>
            </a:r>
            <a:r>
              <a:rPr lang="zh-CN" altLang="en-US"/>
              <a:t>并修改自己想修改的内容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5305" y="3491230"/>
            <a:ext cx="6834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本次作业收集截止时间：</a:t>
            </a:r>
            <a:endParaRPr lang="zh-CN" altLang="en-US"/>
          </a:p>
          <a:p>
            <a:r>
              <a:rPr lang="en-US" altLang="zh-CN"/>
              <a:t>2020-12-1</a:t>
            </a:r>
            <a:endParaRPr lang="en-US" altLang="zh-CN"/>
          </a:p>
          <a:p>
            <a:r>
              <a:rPr lang="zh-CN" altLang="en-US"/>
              <a:t>作业提交方式：</a:t>
            </a:r>
            <a:endParaRPr lang="zh-CN" altLang="en-US"/>
          </a:p>
          <a:p>
            <a:r>
              <a:rPr lang="zh-CN" altLang="en-US"/>
              <a:t>论坛提交作业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89000"/>
            <a:ext cx="10515600" cy="801688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目录  </a:t>
            </a:r>
            <a:r>
              <a:rPr lang="en-US" altLang="zh-CN" sz="4000" dirty="0" smtClean="0"/>
              <a:t>CONTENT</a:t>
            </a:r>
            <a:endParaRPr lang="zh-CN" altLang="en-US" sz="4000" dirty="0"/>
          </a:p>
        </p:txBody>
      </p:sp>
      <p:grpSp>
        <p:nvGrpSpPr>
          <p:cNvPr id="9" name="组合 8"/>
          <p:cNvGrpSpPr/>
          <p:nvPr/>
        </p:nvGrpSpPr>
        <p:grpSpPr>
          <a:xfrm>
            <a:off x="838200" y="2326106"/>
            <a:ext cx="3357174" cy="400110"/>
            <a:chOff x="1042736" y="2229853"/>
            <a:chExt cx="3357174" cy="400110"/>
          </a:xfrm>
        </p:grpSpPr>
        <p:sp>
          <p:nvSpPr>
            <p:cNvPr id="6" name="燕尾形 5"/>
            <p:cNvSpPr/>
            <p:nvPr/>
          </p:nvSpPr>
          <p:spPr>
            <a:xfrm>
              <a:off x="1042736" y="2261466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79621" y="2229853"/>
              <a:ext cx="1008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DD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SEC 01</a:t>
              </a:r>
              <a:endParaRPr lang="zh-CN" altLang="en-US" sz="2000" dirty="0">
                <a:solidFill>
                  <a:srgbClr val="007DD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88230" y="2245242"/>
              <a:ext cx="20116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插件项目结构介绍</a:t>
              </a:r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09148" y="2326106"/>
            <a:ext cx="3341934" cy="660549"/>
            <a:chOff x="1042736" y="2229853"/>
            <a:chExt cx="3341934" cy="660549"/>
          </a:xfrm>
        </p:grpSpPr>
        <p:sp>
          <p:nvSpPr>
            <p:cNvPr id="11" name="燕尾形 10"/>
            <p:cNvSpPr/>
            <p:nvPr/>
          </p:nvSpPr>
          <p:spPr>
            <a:xfrm>
              <a:off x="1042736" y="2261466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79621" y="2229853"/>
              <a:ext cx="1008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DD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SEC 02</a:t>
              </a:r>
              <a:endParaRPr lang="zh-CN" altLang="en-US" sz="2000" dirty="0">
                <a:solidFill>
                  <a:srgbClr val="007DD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88230" y="2245242"/>
              <a:ext cx="199644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plugin.xml</a:t>
              </a:r>
              <a:r>
                <a:rPr lang="zh-CN" altLang="en-US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讲解和</a:t>
              </a:r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l"/>
              <a:r>
                <a:rPr lang="zh-CN" altLang="en-US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构建相关讲解</a:t>
              </a:r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8200" y="3561348"/>
            <a:ext cx="3128574" cy="400110"/>
            <a:chOff x="1042736" y="2229853"/>
            <a:chExt cx="3128574" cy="400110"/>
          </a:xfrm>
        </p:grpSpPr>
        <p:sp>
          <p:nvSpPr>
            <p:cNvPr id="15" name="燕尾形 14"/>
            <p:cNvSpPr/>
            <p:nvPr/>
          </p:nvSpPr>
          <p:spPr>
            <a:xfrm>
              <a:off x="1042736" y="2261466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79621" y="2229853"/>
              <a:ext cx="1008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DD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SEC 03</a:t>
              </a:r>
              <a:endParaRPr lang="zh-CN" altLang="en-US" sz="2000" dirty="0">
                <a:solidFill>
                  <a:srgbClr val="007DD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88230" y="2230002"/>
              <a:ext cx="17830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常见接入点介绍</a:t>
              </a:r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09148" y="3561348"/>
            <a:ext cx="4516049" cy="400110"/>
            <a:chOff x="1042736" y="2229853"/>
            <a:chExt cx="4516049" cy="400110"/>
          </a:xfrm>
        </p:grpSpPr>
        <p:sp>
          <p:nvSpPr>
            <p:cNvPr id="19" name="燕尾形 18"/>
            <p:cNvSpPr/>
            <p:nvPr/>
          </p:nvSpPr>
          <p:spPr>
            <a:xfrm>
              <a:off x="1042736" y="2261466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79621" y="2229853"/>
              <a:ext cx="1008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DD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SEC 04</a:t>
              </a:r>
              <a:endParaRPr lang="zh-CN" altLang="en-US" sz="2000" dirty="0">
                <a:solidFill>
                  <a:srgbClr val="007DD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388230" y="2245242"/>
              <a:ext cx="3170555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本章接口：JS&amp;CSS引入接口</a:t>
              </a:r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8200" y="4796590"/>
            <a:ext cx="3585774" cy="400110"/>
            <a:chOff x="1042736" y="2229853"/>
            <a:chExt cx="3585774" cy="400110"/>
          </a:xfrm>
        </p:grpSpPr>
        <p:sp>
          <p:nvSpPr>
            <p:cNvPr id="23" name="燕尾形 22"/>
            <p:cNvSpPr/>
            <p:nvPr/>
          </p:nvSpPr>
          <p:spPr>
            <a:xfrm>
              <a:off x="1042736" y="2261466"/>
              <a:ext cx="336885" cy="336885"/>
            </a:xfrm>
            <a:prstGeom prst="chevron">
              <a:avLst/>
            </a:prstGeom>
            <a:gradFill>
              <a:gsLst>
                <a:gs pos="0">
                  <a:srgbClr val="007DD2"/>
                </a:gs>
                <a:gs pos="100000">
                  <a:srgbClr val="1EAAE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79621" y="2229853"/>
              <a:ext cx="1008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DD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SEC 05</a:t>
              </a:r>
              <a:endParaRPr lang="zh-CN" altLang="en-US" sz="2000" dirty="0">
                <a:solidFill>
                  <a:srgbClr val="007DD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388230" y="2245242"/>
              <a:ext cx="22402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课后作业和常见问题</a:t>
              </a:r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目录结构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340" y="939800"/>
            <a:ext cx="11276330" cy="467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plugin.xml</a:t>
            </a:r>
            <a:r>
              <a:rPr lang="zh-CN" altLang="en-US"/>
              <a:t>介绍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843280"/>
            <a:ext cx="11544935" cy="4521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5915" y="5330825"/>
            <a:ext cx="8536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参考资料：</a:t>
            </a:r>
            <a:endParaRPr lang="zh-CN" altLang="en-US"/>
          </a:p>
          <a:p>
            <a:r>
              <a:rPr lang="zh-CN" altLang="en-US"/>
              <a:t>https://wiki.fanruan.com/pages/viewpage.action?pageId=25756406</a:t>
            </a:r>
            <a:endParaRPr lang="zh-CN" altLang="en-US"/>
          </a:p>
          <a:p>
            <a:r>
              <a:rPr lang="zh-CN" altLang="en-US"/>
              <a:t>https://wiki.fanruan.com/pages/viewpage.action?pageId=25755946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plugin.xml</a:t>
            </a:r>
            <a:r>
              <a:rPr lang="zh-CN" altLang="en-US"/>
              <a:t>介绍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5915" y="5330825"/>
            <a:ext cx="8536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参考资料：</a:t>
            </a:r>
            <a:endParaRPr lang="zh-CN" altLang="en-US"/>
          </a:p>
          <a:p>
            <a:r>
              <a:rPr lang="zh-CN" altLang="en-US"/>
              <a:t>https://wiki.fanruan.com/pages/viewpage.action?pageId=25756406</a:t>
            </a:r>
            <a:endParaRPr lang="zh-CN" altLang="en-US"/>
          </a:p>
          <a:p>
            <a:r>
              <a:rPr lang="zh-CN" altLang="en-US"/>
              <a:t>https://wiki.fanruan.com/pages/viewpage.action?pageId=25755946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" y="748030"/>
            <a:ext cx="11403965" cy="564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plugin.xml</a:t>
            </a:r>
            <a:r>
              <a:rPr lang="zh-CN" altLang="en-US"/>
              <a:t>介绍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" y="1148715"/>
            <a:ext cx="11690985" cy="278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plugin.xml</a:t>
            </a:r>
            <a:r>
              <a:rPr lang="zh-CN" altLang="en-US"/>
              <a:t>介绍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843280"/>
            <a:ext cx="11113135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常见接入点</a:t>
            </a:r>
            <a:r>
              <a:rPr lang="en-US" altLang="zh-CN"/>
              <a:t>Tag</a:t>
            </a:r>
            <a:r>
              <a:rPr lang="zh-CN" altLang="en-US"/>
              <a:t>介绍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8620" y="1187450"/>
            <a:ext cx="6847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常用的接入点</a:t>
            </a:r>
            <a:endParaRPr lang="zh-CN" altLang="en-US" b="1"/>
          </a:p>
        </p:txBody>
      </p:sp>
      <p:sp>
        <p:nvSpPr>
          <p:cNvPr id="4" name="文本框 3"/>
          <p:cNvSpPr txBox="1"/>
          <p:nvPr/>
        </p:nvSpPr>
        <p:spPr>
          <a:xfrm>
            <a:off x="284480" y="1801495"/>
            <a:ext cx="70472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1.WebResourceProvider </a:t>
            </a:r>
            <a:r>
              <a:rPr lang="zh-CN" altLang="en-US"/>
              <a:t>注入</a:t>
            </a:r>
            <a:r>
              <a:rPr lang="en-US" altLang="zh-CN"/>
              <a:t>js</a:t>
            </a:r>
            <a:r>
              <a:rPr lang="zh-CN" altLang="en-US"/>
              <a:t>和</a:t>
            </a:r>
            <a:r>
              <a:rPr lang="en-US" altLang="zh-CN"/>
              <a:t>css</a:t>
            </a:r>
            <a:endParaRPr lang="en-US" altLang="zh-CN"/>
          </a:p>
          <a:p>
            <a:r>
              <a:rPr lang="en-US" altLang="zh-CN"/>
              <a:t>2.EmbedRequestFilterProvider </a:t>
            </a:r>
            <a:r>
              <a:rPr lang="zh-CN" altLang="en-US"/>
              <a:t>可以热更新的拦截器</a:t>
            </a:r>
            <a:endParaRPr lang="zh-CN" altLang="en-US"/>
          </a:p>
          <a:p>
            <a:r>
              <a:rPr lang="en-US" altLang="zh-CN"/>
              <a:t>3.GlobalRequestFilterProvider </a:t>
            </a:r>
            <a:r>
              <a:rPr lang="zh-CN" altLang="en-US"/>
              <a:t>不能热更新但是更强大的拦截器</a:t>
            </a:r>
            <a:endParaRPr lang="zh-CN" altLang="en-US"/>
          </a:p>
          <a:p>
            <a:r>
              <a:rPr lang="en-US" altLang="zh-CN"/>
              <a:t>4.JavaScriptFileHandler </a:t>
            </a:r>
            <a:r>
              <a:rPr lang="zh-CN" altLang="en-US"/>
              <a:t>注入</a:t>
            </a:r>
            <a:r>
              <a:rPr lang="en-US" altLang="zh-CN"/>
              <a:t>js</a:t>
            </a:r>
            <a:r>
              <a:rPr lang="zh-CN" altLang="en-US"/>
              <a:t>和</a:t>
            </a:r>
            <a:r>
              <a:rPr lang="en-US" altLang="zh-CN"/>
              <a:t>css </a:t>
            </a:r>
            <a:r>
              <a:rPr lang="zh-CN" altLang="en-US"/>
              <a:t>到报表页面</a:t>
            </a:r>
            <a:endParaRPr lang="zh-CN" altLang="en-US"/>
          </a:p>
          <a:p>
            <a:r>
              <a:rPr lang="en-US" altLang="zh-CN"/>
              <a:t>5.HttpHandlerProvider </a:t>
            </a:r>
            <a:r>
              <a:rPr lang="zh-CN" altLang="en-US"/>
              <a:t>提供</a:t>
            </a:r>
            <a:r>
              <a:rPr lang="en-US" altLang="zh-CN"/>
              <a:t>http</a:t>
            </a:r>
            <a:r>
              <a:rPr lang="zh-CN" altLang="en-US"/>
              <a:t>服务</a:t>
            </a:r>
            <a:endParaRPr lang="zh-CN" altLang="en-US"/>
          </a:p>
          <a:p>
            <a:r>
              <a:rPr lang="en-US" altLang="zh-CN"/>
              <a:t>6.DBAccessProvider </a:t>
            </a:r>
            <a:r>
              <a:rPr lang="zh-CN" altLang="en-US"/>
              <a:t>插件内部数据库存取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gradle</a:t>
            </a:r>
            <a:r>
              <a:rPr lang="zh-CN" altLang="en-US"/>
              <a:t>构建讲解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8945" y="1225550"/>
            <a:ext cx="69469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什么是</a:t>
            </a:r>
            <a:r>
              <a:rPr lang="en-US" altLang="zh-CN"/>
              <a:t>gradle --</a:t>
            </a:r>
            <a:r>
              <a:rPr lang="zh-CN" altLang="en-US"/>
              <a:t>打包工具</a:t>
            </a:r>
            <a:endParaRPr lang="zh-CN" altLang="en-US"/>
          </a:p>
          <a:p>
            <a:r>
              <a:rPr lang="en-US" altLang="zh-CN"/>
              <a:t>gradle </a:t>
            </a:r>
            <a:r>
              <a:rPr lang="zh-CN" altLang="en-US"/>
              <a:t>是集合了</a:t>
            </a:r>
            <a:r>
              <a:rPr lang="en-US" altLang="zh-CN"/>
              <a:t>ant</a:t>
            </a:r>
            <a:r>
              <a:rPr lang="zh-CN" altLang="en-US"/>
              <a:t>和</a:t>
            </a:r>
            <a:r>
              <a:rPr lang="en-US" altLang="zh-CN"/>
              <a:t>maven</a:t>
            </a:r>
            <a:r>
              <a:rPr lang="zh-CN" altLang="en-US"/>
              <a:t>于一身的打包工具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路径上一些约定</a:t>
            </a:r>
            <a:endParaRPr lang="zh-CN" altLang="en-US"/>
          </a:p>
          <a:p>
            <a:r>
              <a:rPr lang="zh-CN" altLang="en-US"/>
              <a:t>插件手动部署的路径：</a:t>
            </a:r>
            <a:r>
              <a:rPr lang="en-US" altLang="zh-CN"/>
              <a:t>plugin-</a:t>
            </a:r>
            <a:r>
              <a:rPr lang="zh-CN" altLang="en-US"/>
              <a:t>插件</a:t>
            </a:r>
            <a:r>
              <a:rPr lang="en-US" altLang="zh-CN"/>
              <a:t>id-</a:t>
            </a:r>
            <a:r>
              <a:rPr lang="zh-CN" altLang="en-US"/>
              <a:t>版本号</a:t>
            </a:r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按需要设置是否加密</a:t>
            </a:r>
            <a:r>
              <a:rPr lang="en-US" altLang="zh-CN"/>
              <a:t>class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WPS 表格</Application>
  <PresentationFormat>宽屏</PresentationFormat>
  <Paragraphs>114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方正书宋_GBK</vt:lpstr>
      <vt:lpstr>Wingdings</vt:lpstr>
      <vt:lpstr>思源黑体 CN Medium</vt:lpstr>
      <vt:lpstr>苹方-简</vt:lpstr>
      <vt:lpstr>思源黑体 CN Normal</vt:lpstr>
      <vt:lpstr>思源黑体 CN Light</vt:lpstr>
      <vt:lpstr>冬青黑体简体中文</vt:lpstr>
      <vt:lpstr>微软雅黑</vt:lpstr>
      <vt:lpstr>汉仪旗黑KW</vt:lpstr>
      <vt:lpstr>宋体</vt:lpstr>
      <vt:lpstr>Arial Unicode MS</vt:lpstr>
      <vt:lpstr>汉仪书宋二KW</vt:lpstr>
      <vt:lpstr>Calibri Light</vt:lpstr>
      <vt:lpstr>Helvetica Neue</vt:lpstr>
      <vt:lpstr>Calibri</vt:lpstr>
      <vt:lpstr>Office 主题</vt:lpstr>
      <vt:lpstr>插件开发成长计划系列教程</vt:lpstr>
      <vt:lpstr>目录  CONTENT</vt:lpstr>
      <vt:lpstr>plugin.xml介绍</vt:lpstr>
      <vt:lpstr>plugin.xml介绍</vt:lpstr>
      <vt:lpstr>plugin.xml介绍</vt:lpstr>
      <vt:lpstr>plugin.xml介绍</vt:lpstr>
      <vt:lpstr>plugin.xml介绍</vt:lpstr>
      <vt:lpstr>常见接入点Tag介绍</vt:lpstr>
      <vt:lpstr>gradle构建讲解</vt:lpstr>
      <vt:lpstr>JS和CSS注入接口</vt:lpstr>
      <vt:lpstr>作业格式要求</vt:lpstr>
      <vt:lpstr>上次课程问题回顾</vt:lpstr>
      <vt:lpstr>上次课程问题回顾</vt:lpstr>
      <vt:lpstr>上次课程问题回顾</vt:lpstr>
      <vt:lpstr>课后作业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zuoliangzhang</dc:creator>
  <cp:lastModifiedBy>zuoliangzhang</cp:lastModifiedBy>
  <cp:revision>24</cp:revision>
  <dcterms:created xsi:type="dcterms:W3CDTF">2020-11-25T11:25:27Z</dcterms:created>
  <dcterms:modified xsi:type="dcterms:W3CDTF">2020-11-25T11:25:27Z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2052-2.3.0.3701</vt:lpwstr>
  </property>
</Properties>
</file>