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7" r:id="rId3"/>
    <p:sldId id="259" r:id="rId4"/>
    <p:sldId id="283" r:id="rId5"/>
    <p:sldId id="263" r:id="rId6"/>
    <p:sldId id="269" r:id="rId7"/>
    <p:sldId id="271" r:id="rId8"/>
    <p:sldId id="270" r:id="rId9"/>
    <p:sldId id="273" r:id="rId10"/>
    <p:sldId id="296" r:id="rId12"/>
    <p:sldId id="299" r:id="rId13"/>
    <p:sldId id="297" r:id="rId14"/>
    <p:sldId id="298" r:id="rId15"/>
    <p:sldId id="264" r:id="rId16"/>
    <p:sldId id="278" r:id="rId17"/>
    <p:sldId id="262" r:id="rId18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D7A932-F704-43F6-B7D3-632C594CAF0A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0"/>
      <dgm:spPr/>
    </dgm:pt>
    <dgm:pt modelId="{5156A48C-64EB-4785-93CA-24B851F61470}">
      <dgm:prSet phldrT="[文本]"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rPr>
            <a:t>大神</a:t>
          </a:r>
          <a:r>
            <a:rPr lang="en-US" altLang="zh-CN" sz="200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rPr>
            <a:t>-</a:t>
          </a:r>
          <a:r>
            <a:rPr lang="zh-CN" altLang="en-US" sz="200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rPr>
            <a:t>自由发挥</a:t>
          </a:r>
          <a:r>
            <a:rPr lang="zh-CN" altLang="en-US" sz="200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rPr>
            <a:t/>
          </a:r>
          <a:endParaRPr lang="zh-CN" altLang="en-US" sz="2000">
            <a:latin typeface="Heiti SC Light" panose="02000000000000000000" charset="-122"/>
            <a:ea typeface="Heiti SC Light" panose="02000000000000000000" charset="-122"/>
            <a:cs typeface="Heiti SC Light" panose="02000000000000000000" charset="-122"/>
          </a:endParaRPr>
        </a:p>
      </dgm:t>
    </dgm:pt>
    <dgm:pt modelId="{44DD142A-493F-4BD2-8BF5-566820976B60}" cxnId="{26789BBE-A0F5-4137-9177-E4092A06A77A}" type="parTrans">
      <dgm:prSet/>
      <dgm:spPr/>
    </dgm:pt>
    <dgm:pt modelId="{146660E0-8749-4313-9D04-2720140AB0DB}" cxnId="{26789BBE-A0F5-4137-9177-E4092A06A77A}" type="sibTrans">
      <dgm:prSet/>
      <dgm:spPr/>
    </dgm:pt>
    <dgm:pt modelId="{689B689F-02D1-462C-8E15-3D296F4269DF}">
      <dgm:prSet phldrT="[文本]"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rPr>
            <a:t>中级</a:t>
          </a:r>
          <a:r>
            <a:rPr lang="en-US" altLang="zh-CN" sz="200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rPr>
            <a:t>-</a:t>
          </a:r>
          <a:r>
            <a:rPr lang="zh-CN" altLang="en-US" sz="200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rPr>
            <a:t>理解产品</a:t>
          </a:r>
          <a:r>
            <a:rPr lang="en-US" altLang="zh-CN" sz="200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rPr>
            <a:t>-</a:t>
          </a:r>
          <a:r>
            <a:rPr lang="zh-CN" altLang="en-US" sz="200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rPr>
            <a:t>跟代码</a:t>
          </a:r>
          <a:r>
            <a:rPr lang="zh-CN" altLang="en-US" sz="200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rPr>
            <a:t/>
          </a:r>
          <a:endParaRPr lang="zh-CN" altLang="en-US" sz="2000">
            <a:latin typeface="Heiti SC Light" panose="02000000000000000000" charset="-122"/>
            <a:ea typeface="Heiti SC Light" panose="02000000000000000000" charset="-122"/>
            <a:cs typeface="Heiti SC Light" panose="02000000000000000000" charset="-122"/>
          </a:endParaRPr>
        </a:p>
      </dgm:t>
    </dgm:pt>
    <dgm:pt modelId="{1C0C76FB-2BA4-44B3-A4CE-7105F9AAB60F}" cxnId="{72FE8BD2-CD67-4DFE-86CB-243C798E767B}" type="parTrans">
      <dgm:prSet/>
      <dgm:spPr/>
    </dgm:pt>
    <dgm:pt modelId="{D350E28F-F50D-4107-86F2-D50420ABC3F3}" cxnId="{72FE8BD2-CD67-4DFE-86CB-243C798E767B}" type="sibTrans">
      <dgm:prSet/>
      <dgm:spPr/>
    </dgm:pt>
    <dgm:pt modelId="{59CC0844-7971-42C4-A39E-A72C6724C7CB}">
      <dgm:prSet phldrT="[文本]"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rPr>
            <a:t>菜鸟</a:t>
          </a:r>
          <a:r>
            <a:rPr lang="en-US" altLang="zh-CN" sz="200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rPr>
            <a:t>-</a:t>
          </a:r>
          <a:r>
            <a:rPr lang="zh-CN" altLang="en-US" sz="200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rPr>
            <a:t>多看文档多跑</a:t>
          </a:r>
          <a:r>
            <a:rPr lang="zh-CN" altLang="en-US" sz="200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rPr>
            <a:t>源码</a:t>
          </a:r>
          <a:r>
            <a:rPr lang="zh-CN" altLang="en-US" sz="2000"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rPr>
            <a:t/>
          </a:r>
          <a:endParaRPr lang="zh-CN" altLang="en-US" sz="2000">
            <a:latin typeface="Heiti SC Light" panose="02000000000000000000" charset="-122"/>
            <a:ea typeface="Heiti SC Light" panose="02000000000000000000" charset="-122"/>
            <a:cs typeface="Heiti SC Light" panose="02000000000000000000" charset="-122"/>
          </a:endParaRPr>
        </a:p>
      </dgm:t>
    </dgm:pt>
    <dgm:pt modelId="{8E9587C0-342B-40B9-AE35-1825D74A9715}" cxnId="{6B902A74-4064-4A36-AD6C-29578ACB59FA}" type="parTrans">
      <dgm:prSet/>
      <dgm:spPr/>
    </dgm:pt>
    <dgm:pt modelId="{530F4CAA-40D8-4C41-848E-AD1ECB08B082}" cxnId="{6B902A74-4064-4A36-AD6C-29578ACB59FA}" type="sibTrans">
      <dgm:prSet/>
      <dgm:spPr/>
    </dgm:pt>
    <dgm:pt modelId="{8517F7A0-1402-4B99-AF53-F54425413A7C}" type="pres">
      <dgm:prSet presAssocID="{40D7A932-F704-43F6-B7D3-632C594CAF0A}" presName="Name0" presStyleCnt="0">
        <dgm:presLayoutVars>
          <dgm:dir/>
          <dgm:animLvl val="lvl"/>
          <dgm:resizeHandles val="exact"/>
        </dgm:presLayoutVars>
      </dgm:prSet>
      <dgm:spPr/>
    </dgm:pt>
    <dgm:pt modelId="{C8259B15-E2AD-4504-B024-E6C02417C749}" type="pres">
      <dgm:prSet presAssocID="{5156A48C-64EB-4785-93CA-24B851F61470}" presName="Name8" presStyleCnt="0"/>
      <dgm:spPr/>
    </dgm:pt>
    <dgm:pt modelId="{AD6D71B4-B4CD-425D-8F41-4F041180B5A5}" type="pres">
      <dgm:prSet presAssocID="{5156A48C-64EB-4785-93CA-24B851F61470}" presName="level" presStyleLbl="node1" presStyleIdx="0" presStyleCnt="3">
        <dgm:presLayoutVars>
          <dgm:chMax val="1"/>
          <dgm:bulletEnabled val="1"/>
        </dgm:presLayoutVars>
      </dgm:prSet>
      <dgm:spPr/>
    </dgm:pt>
    <dgm:pt modelId="{E708EA4F-3C85-4487-AE00-CAE9AB23AF13}" type="pres">
      <dgm:prSet presAssocID="{5156A48C-64EB-4785-93CA-24B851F61470}" presName="levelTx" presStyleCnt="0">
        <dgm:presLayoutVars>
          <dgm:chMax val="1"/>
          <dgm:bulletEnabled val="1"/>
        </dgm:presLayoutVars>
      </dgm:prSet>
      <dgm:spPr/>
    </dgm:pt>
    <dgm:pt modelId="{3E961DA9-5E98-4FA4-BF3C-490FD37073D7}" type="pres">
      <dgm:prSet presAssocID="{689B689F-02D1-462C-8E15-3D296F4269DF}" presName="Name8" presStyleCnt="0"/>
      <dgm:spPr/>
    </dgm:pt>
    <dgm:pt modelId="{B062758B-585A-4490-8407-FEF3B1DB90B9}" type="pres">
      <dgm:prSet presAssocID="{689B689F-02D1-462C-8E15-3D296F4269DF}" presName="level" presStyleLbl="node1" presStyleIdx="1" presStyleCnt="3">
        <dgm:presLayoutVars>
          <dgm:chMax val="1"/>
          <dgm:bulletEnabled val="1"/>
        </dgm:presLayoutVars>
      </dgm:prSet>
      <dgm:spPr/>
    </dgm:pt>
    <dgm:pt modelId="{49661384-A28A-4053-8281-AF5C1EBF1EDB}" type="pres">
      <dgm:prSet presAssocID="{689B689F-02D1-462C-8E15-3D296F4269DF}" presName="levelTx" presStyleCnt="0">
        <dgm:presLayoutVars>
          <dgm:chMax val="1"/>
          <dgm:bulletEnabled val="1"/>
        </dgm:presLayoutVars>
      </dgm:prSet>
      <dgm:spPr/>
    </dgm:pt>
    <dgm:pt modelId="{F16D8E7C-D53A-4BE7-9C19-6F41DFFD9C26}" type="pres">
      <dgm:prSet presAssocID="{59CC0844-7971-42C4-A39E-A72C6724C7CB}" presName="Name8" presStyleCnt="0"/>
      <dgm:spPr/>
    </dgm:pt>
    <dgm:pt modelId="{DABEBFD1-85A7-4430-808F-CFAAD0FA3993}" type="pres">
      <dgm:prSet presAssocID="{59CC0844-7971-42C4-A39E-A72C6724C7CB}" presName="level" presStyleLbl="node1" presStyleIdx="2" presStyleCnt="3">
        <dgm:presLayoutVars>
          <dgm:chMax val="1"/>
          <dgm:bulletEnabled val="1"/>
        </dgm:presLayoutVars>
      </dgm:prSet>
      <dgm:spPr/>
    </dgm:pt>
    <dgm:pt modelId="{B74796E5-522F-4AF5-846B-2B1210F0B80F}" type="pres">
      <dgm:prSet presAssocID="{59CC0844-7971-42C4-A39E-A72C6724C7CB}" presName="levelTx" presStyleCnt="0">
        <dgm:presLayoutVars>
          <dgm:chMax val="1"/>
          <dgm:bulletEnabled val="1"/>
        </dgm:presLayoutVars>
      </dgm:prSet>
      <dgm:spPr/>
    </dgm:pt>
  </dgm:ptLst>
  <dgm:cxnLst>
    <dgm:cxn modelId="{26789BBE-A0F5-4137-9177-E4092A06A77A}" srcId="{40D7A932-F704-43F6-B7D3-632C594CAF0A}" destId="{5156A48C-64EB-4785-93CA-24B851F61470}" srcOrd="0" destOrd="0" parTransId="{44DD142A-493F-4BD2-8BF5-566820976B60}" sibTransId="{146660E0-8749-4313-9D04-2720140AB0DB}"/>
    <dgm:cxn modelId="{72FE8BD2-CD67-4DFE-86CB-243C798E767B}" srcId="{40D7A932-F704-43F6-B7D3-632C594CAF0A}" destId="{689B689F-02D1-462C-8E15-3D296F4269DF}" srcOrd="1" destOrd="0" parTransId="{1C0C76FB-2BA4-44B3-A4CE-7105F9AAB60F}" sibTransId="{D350E28F-F50D-4107-86F2-D50420ABC3F3}"/>
    <dgm:cxn modelId="{6B902A74-4064-4A36-AD6C-29578ACB59FA}" srcId="{40D7A932-F704-43F6-B7D3-632C594CAF0A}" destId="{59CC0844-7971-42C4-A39E-A72C6724C7CB}" srcOrd="2" destOrd="0" parTransId="{8E9587C0-342B-40B9-AE35-1825D74A9715}" sibTransId="{530F4CAA-40D8-4C41-848E-AD1ECB08B082}"/>
    <dgm:cxn modelId="{75552FED-7EB3-47EE-9A36-62F9FD7590D1}" type="presOf" srcId="{40D7A932-F704-43F6-B7D3-632C594CAF0A}" destId="{8517F7A0-1402-4B99-AF53-F54425413A7C}" srcOrd="0" destOrd="0" presId="urn:microsoft.com/office/officeart/2005/8/layout/pyramid1"/>
    <dgm:cxn modelId="{F5F531E0-973F-445E-A0D8-9F2D4F23F125}" type="presParOf" srcId="{8517F7A0-1402-4B99-AF53-F54425413A7C}" destId="{C8259B15-E2AD-4504-B024-E6C02417C749}" srcOrd="0" destOrd="0" presId="urn:microsoft.com/office/officeart/2005/8/layout/pyramid1"/>
    <dgm:cxn modelId="{D231E085-7EEC-4BD8-9A36-3DB6A35B63EB}" type="presParOf" srcId="{C8259B15-E2AD-4504-B024-E6C02417C749}" destId="{AD6D71B4-B4CD-425D-8F41-4F041180B5A5}" srcOrd="0" destOrd="0" presId="urn:microsoft.com/office/officeart/2005/8/layout/pyramid1"/>
    <dgm:cxn modelId="{E4EC9A17-7CCA-4431-BD11-68C9DEED0AA1}" type="presOf" srcId="{5156A48C-64EB-4785-93CA-24B851F61470}" destId="{AD6D71B4-B4CD-425D-8F41-4F041180B5A5}" srcOrd="0" destOrd="0" presId="urn:microsoft.com/office/officeart/2005/8/layout/pyramid1"/>
    <dgm:cxn modelId="{46413E36-17C5-4C4C-BB10-C11EA7789C39}" type="presParOf" srcId="{C8259B15-E2AD-4504-B024-E6C02417C749}" destId="{E708EA4F-3C85-4487-AE00-CAE9AB23AF13}" srcOrd="1" destOrd="0" presId="urn:microsoft.com/office/officeart/2005/8/layout/pyramid1"/>
    <dgm:cxn modelId="{1A506F8E-6D6E-4090-A790-0F1E01F18739}" type="presOf" srcId="{5156A48C-64EB-4785-93CA-24B851F61470}" destId="{E708EA4F-3C85-4487-AE00-CAE9AB23AF13}" srcOrd="1" destOrd="0" presId="urn:microsoft.com/office/officeart/2005/8/layout/pyramid1"/>
    <dgm:cxn modelId="{4E350D95-6A24-4DA4-BCFC-91A8DC5CCA10}" type="presParOf" srcId="{8517F7A0-1402-4B99-AF53-F54425413A7C}" destId="{3E961DA9-5E98-4FA4-BF3C-490FD37073D7}" srcOrd="1" destOrd="0" presId="urn:microsoft.com/office/officeart/2005/8/layout/pyramid1"/>
    <dgm:cxn modelId="{11032BF0-1AEE-449F-B2D8-6F77CFA4EBCF}" type="presParOf" srcId="{3E961DA9-5E98-4FA4-BF3C-490FD37073D7}" destId="{B062758B-585A-4490-8407-FEF3B1DB90B9}" srcOrd="0" destOrd="1" presId="urn:microsoft.com/office/officeart/2005/8/layout/pyramid1"/>
    <dgm:cxn modelId="{2690CAC7-4B72-4B78-B22C-E15771BB67ED}" type="presOf" srcId="{689B689F-02D1-462C-8E15-3D296F4269DF}" destId="{B062758B-585A-4490-8407-FEF3B1DB90B9}" srcOrd="0" destOrd="0" presId="urn:microsoft.com/office/officeart/2005/8/layout/pyramid1"/>
    <dgm:cxn modelId="{163C3CD7-AF47-44CE-A81B-F860174A1217}" type="presParOf" srcId="{3E961DA9-5E98-4FA4-BF3C-490FD37073D7}" destId="{49661384-A28A-4053-8281-AF5C1EBF1EDB}" srcOrd="1" destOrd="1" presId="urn:microsoft.com/office/officeart/2005/8/layout/pyramid1"/>
    <dgm:cxn modelId="{0620A3A9-64D7-4EFE-8EA5-8A8E8A642A78}" type="presOf" srcId="{689B689F-02D1-462C-8E15-3D296F4269DF}" destId="{49661384-A28A-4053-8281-AF5C1EBF1EDB}" srcOrd="1" destOrd="0" presId="urn:microsoft.com/office/officeart/2005/8/layout/pyramid1"/>
    <dgm:cxn modelId="{5629881C-1369-42E3-BE2A-46CC4648D561}" type="presParOf" srcId="{8517F7A0-1402-4B99-AF53-F54425413A7C}" destId="{F16D8E7C-D53A-4BE7-9C19-6F41DFFD9C26}" srcOrd="2" destOrd="0" presId="urn:microsoft.com/office/officeart/2005/8/layout/pyramid1"/>
    <dgm:cxn modelId="{13D5430F-77E3-4BD3-BA19-90A4BBEC1195}" type="presParOf" srcId="{F16D8E7C-D53A-4BE7-9C19-6F41DFFD9C26}" destId="{DABEBFD1-85A7-4430-808F-CFAAD0FA3993}" srcOrd="0" destOrd="2" presId="urn:microsoft.com/office/officeart/2005/8/layout/pyramid1"/>
    <dgm:cxn modelId="{907ED977-B1D5-4A81-9E50-672D7AC0631A}" type="presOf" srcId="{59CC0844-7971-42C4-A39E-A72C6724C7CB}" destId="{DABEBFD1-85A7-4430-808F-CFAAD0FA3993}" srcOrd="0" destOrd="0" presId="urn:microsoft.com/office/officeart/2005/8/layout/pyramid1"/>
    <dgm:cxn modelId="{3C0A03A2-9682-420C-9D7F-680175BF6B88}" type="presParOf" srcId="{F16D8E7C-D53A-4BE7-9C19-6F41DFFD9C26}" destId="{B74796E5-522F-4AF5-846B-2B1210F0B80F}" srcOrd="1" destOrd="2" presId="urn:microsoft.com/office/officeart/2005/8/layout/pyramid1"/>
    <dgm:cxn modelId="{1F8F9E35-62C4-439A-AFB1-AB0BC6199B2D}" type="presOf" srcId="{59CC0844-7971-42C4-A39E-A72C6724C7CB}" destId="{B74796E5-522F-4AF5-846B-2B1210F0B80F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组合 1"/>
      <dsp:cNvGrpSpPr/>
    </dsp:nvGrpSpPr>
    <dsp:grpSpPr>
      <a:xfrm>
        <a:off x="0" y="0"/>
        <a:ext cx="6884670" cy="4772025"/>
        <a:chOff x="0" y="0"/>
        <a:chExt cx="6884670" cy="4772025"/>
      </a:xfrm>
    </dsp:grpSpPr>
    <dsp:sp modelId="{AD6D71B4-B4CD-425D-8F41-4F041180B5A5}">
      <dsp:nvSpPr>
        <dsp:cNvPr id="3" name="梯形 2"/>
        <dsp:cNvSpPr/>
      </dsp:nvSpPr>
      <dsp:spPr bwMode="white">
        <a:xfrm>
          <a:off x="2294890" y="0"/>
          <a:ext cx="2294890" cy="1590675"/>
        </a:xfrm>
        <a:prstGeom prst="trapezoid">
          <a:avLst>
            <a:gd name="adj" fmla="val 72135"/>
          </a:avLst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25400" tIns="25400" rIns="25400" bIns="2540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>
              <a:solidFill>
                <a:schemeClr val="tx1"/>
              </a:solidFill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rPr>
            <a:t>大神</a:t>
          </a:r>
          <a:r>
            <a:rPr lang="en-US" altLang="zh-CN" sz="2000">
              <a:solidFill>
                <a:schemeClr val="tx1"/>
              </a:solidFill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rPr>
            <a:t>-</a:t>
          </a:r>
          <a:r>
            <a:rPr lang="zh-CN" altLang="en-US" sz="2000">
              <a:solidFill>
                <a:schemeClr val="tx1"/>
              </a:solidFill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rPr>
            <a:t>自由发挥</a:t>
          </a:r>
          <a:endParaRPr lang="zh-CN" altLang="en-US" sz="2000">
            <a:solidFill>
              <a:schemeClr val="tx1"/>
            </a:solidFill>
            <a:latin typeface="Heiti SC Light" panose="02000000000000000000" charset="-122"/>
            <a:ea typeface="Heiti SC Light" panose="02000000000000000000" charset="-122"/>
            <a:cs typeface="Heiti SC Light" panose="02000000000000000000" charset="-122"/>
          </a:endParaRPr>
        </a:p>
      </dsp:txBody>
      <dsp:txXfrm>
        <a:off x="2294890" y="0"/>
        <a:ext cx="2294890" cy="1590675"/>
      </dsp:txXfrm>
    </dsp:sp>
    <dsp:sp modelId="{B062758B-585A-4490-8407-FEF3B1DB90B9}">
      <dsp:nvSpPr>
        <dsp:cNvPr id="4" name="梯形 3"/>
        <dsp:cNvSpPr/>
      </dsp:nvSpPr>
      <dsp:spPr bwMode="white">
        <a:xfrm>
          <a:off x="1147445" y="1590675"/>
          <a:ext cx="4589780" cy="1590675"/>
        </a:xfrm>
        <a:prstGeom prst="trapezoid">
          <a:avLst>
            <a:gd name="adj" fmla="val 72135"/>
          </a:avLst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25400" tIns="25400" rIns="25400" bIns="2540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>
              <a:solidFill>
                <a:schemeClr val="tx1"/>
              </a:solidFill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rPr>
            <a:t>中级</a:t>
          </a:r>
          <a:r>
            <a:rPr lang="en-US" altLang="zh-CN" sz="2000">
              <a:solidFill>
                <a:schemeClr val="tx1"/>
              </a:solidFill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rPr>
            <a:t>-</a:t>
          </a:r>
          <a:r>
            <a:rPr lang="zh-CN" altLang="en-US" sz="2000">
              <a:solidFill>
                <a:schemeClr val="tx1"/>
              </a:solidFill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rPr>
            <a:t>理解产品</a:t>
          </a:r>
          <a:r>
            <a:rPr lang="en-US" altLang="zh-CN" sz="2000">
              <a:solidFill>
                <a:schemeClr val="tx1"/>
              </a:solidFill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rPr>
            <a:t>-</a:t>
          </a:r>
          <a:r>
            <a:rPr lang="zh-CN" altLang="en-US" sz="2000">
              <a:solidFill>
                <a:schemeClr val="tx1"/>
              </a:solidFill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rPr>
            <a:t>跟代码</a:t>
          </a:r>
          <a:endParaRPr lang="zh-CN" altLang="en-US" sz="2000">
            <a:solidFill>
              <a:schemeClr val="tx1"/>
            </a:solidFill>
            <a:latin typeface="Heiti SC Light" panose="02000000000000000000" charset="-122"/>
            <a:ea typeface="Heiti SC Light" panose="02000000000000000000" charset="-122"/>
            <a:cs typeface="Heiti SC Light" panose="02000000000000000000" charset="-122"/>
          </a:endParaRPr>
        </a:p>
      </dsp:txBody>
      <dsp:txXfrm>
        <a:off x="1147445" y="1590675"/>
        <a:ext cx="4589780" cy="1590675"/>
      </dsp:txXfrm>
    </dsp:sp>
    <dsp:sp modelId="{DABEBFD1-85A7-4430-808F-CFAAD0FA3993}">
      <dsp:nvSpPr>
        <dsp:cNvPr id="5" name="梯形 4"/>
        <dsp:cNvSpPr/>
      </dsp:nvSpPr>
      <dsp:spPr bwMode="white">
        <a:xfrm>
          <a:off x="0" y="3181350"/>
          <a:ext cx="6884670" cy="1590675"/>
        </a:xfrm>
        <a:prstGeom prst="trapezoid">
          <a:avLst>
            <a:gd name="adj" fmla="val 72135"/>
          </a:avLst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25400" tIns="25400" rIns="25400" bIns="2540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>
              <a:solidFill>
                <a:schemeClr val="tx1"/>
              </a:solidFill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rPr>
            <a:t>菜鸟</a:t>
          </a:r>
          <a:r>
            <a:rPr lang="en-US" altLang="zh-CN" sz="2000">
              <a:solidFill>
                <a:schemeClr val="tx1"/>
              </a:solidFill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rPr>
            <a:t>-</a:t>
          </a:r>
          <a:r>
            <a:rPr lang="zh-CN" altLang="en-US" sz="2000">
              <a:solidFill>
                <a:schemeClr val="tx1"/>
              </a:solidFill>
              <a:latin typeface="Heiti SC Light" panose="02000000000000000000" charset="-122"/>
              <a:ea typeface="Heiti SC Light" panose="02000000000000000000" charset="-122"/>
              <a:cs typeface="Heiti SC Light" panose="02000000000000000000" charset="-122"/>
            </a:rPr>
            <a:t>多看文档多跑源码</a:t>
          </a:r>
          <a:endParaRPr lang="zh-CN" altLang="en-US" sz="2000">
            <a:solidFill>
              <a:schemeClr val="tx1"/>
            </a:solidFill>
            <a:latin typeface="Heiti SC Light" panose="02000000000000000000" charset="-122"/>
            <a:ea typeface="Heiti SC Light" panose="02000000000000000000" charset="-122"/>
            <a:cs typeface="Heiti SC Light" panose="02000000000000000000" charset="-122"/>
          </a:endParaRPr>
        </a:p>
      </dsp:txBody>
      <dsp:txXfrm>
        <a:off x="0" y="3181350"/>
        <a:ext cx="6884670" cy="15906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pyraLvlNode" val="level"/>
          <dgm:param type="pyraAcctTxNode" val="acctTx"/>
          <dgm:param type="pyraAcctBkgdNode" val="acctBkgd"/>
          <dgm:param type="linDir" val="fromB"/>
          <dgm:param type="txDir" val="fromT"/>
          <dgm:param type="pyraAcctPos" val="aft"/>
          <dgm:param type="pyraAcctTxMar" val="step"/>
        </dgm:alg>
      </dgm:if>
      <dgm:else name="Name3">
        <dgm:alg type="pyra">
          <dgm:param type="pyraLvlNode" val="level"/>
          <dgm:param type="pyraAcctTxNode" val="acctTx"/>
          <dgm:param type="pyraAcctBkgdNode" val="acctBkgd"/>
          <dgm:param type="linDir" val="fromB"/>
          <dgm:param type="txDir" val="fromT"/>
          <dgm:param type="pyraAcctPos" val="bef"/>
          <dgm:param type="pyraAcctTxMar" val="step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通过查阅帮助文档，我们发现两个拦截器都可以实现效果。那就都实现一次试试效果吧</a:t>
            </a:r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通过查阅帮助文档，我们发现两个拦截器都可以实现效果。那就都实现一次试试效果吧</a:t>
            </a:r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通过查阅帮助文档，我们发现两个拦截器都可以实现效果。那就都实现一次试试效果吧</a:t>
            </a:r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通过查阅帮助文档，我们发现两个拦截器都可以实现效果。那就都实现一次试试效果吧</a:t>
            </a:r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通过查阅帮助文档，我们发现两个拦截器都可以实现效果。那就都实现一次试试效果吧</a:t>
            </a:r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通过多阅读官方的插件类能更加快速的学习插件开发课程</a:t>
            </a:r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通过多阅读官方的插件类能更加快速的学习插件开发课程</a:t>
            </a:r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438"/>
          <a:stretch>
            <a:fillRect/>
          </a:stretch>
        </p:blipFill>
        <p:spPr>
          <a:xfrm>
            <a:off x="-38100" y="1"/>
            <a:ext cx="12293600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989573" y="2660059"/>
            <a:ext cx="9753600" cy="979003"/>
          </a:xfrm>
        </p:spPr>
        <p:txBody>
          <a:bodyPr anchor="ctr">
            <a:normAutofit/>
          </a:bodyPr>
          <a:lstStyle>
            <a:lvl1pPr algn="l">
              <a:defRPr sz="4000">
                <a:solidFill>
                  <a:schemeClr val="bg1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defRPr>
            </a:lvl1pPr>
          </a:lstStyle>
          <a:p>
            <a:r>
              <a:rPr lang="zh-CN" altLang="en-US" dirty="0" smtClean="0"/>
              <a:t>这里是你的主标题思源黑体</a:t>
            </a:r>
            <a:r>
              <a:rPr lang="en-US" altLang="zh-CN" dirty="0" smtClean="0"/>
              <a:t>40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989573" y="3891900"/>
            <a:ext cx="6883400" cy="45952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 smtClean="0"/>
              <a:t>这里是副标题思源黑体</a:t>
            </a:r>
            <a:r>
              <a:rPr lang="en-US" altLang="zh-CN" dirty="0" smtClean="0"/>
              <a:t>24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90904-EF7A-4A64-ABC7-704499CB12B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B484-942F-4E05-999B-4AA2CD1A3F86}" type="slidenum">
              <a:rPr lang="zh-CN" altLang="en-US" smtClean="0"/>
            </a:fld>
            <a:endParaRPr lang="zh-CN" altLang="en-US"/>
          </a:p>
        </p:txBody>
      </p:sp>
      <p:pic>
        <p:nvPicPr>
          <p:cNvPr id="12" name="图片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4573" y="1275697"/>
            <a:ext cx="4509527" cy="572900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573" y="1125705"/>
            <a:ext cx="1283727" cy="6418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7345" y="850900"/>
            <a:ext cx="8488527" cy="7078806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838200" y="889000"/>
            <a:ext cx="10515600" cy="801688"/>
          </a:xfrm>
        </p:spPr>
        <p:txBody>
          <a:bodyPr/>
          <a:lstStyle>
            <a:lvl1pPr>
              <a:defRPr>
                <a:solidFill>
                  <a:srgbClr val="007DD2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</a:lstStyle>
          <a:p>
            <a:r>
              <a:rPr lang="zh-CN" altLang="en-US" dirty="0" smtClean="0"/>
              <a:t>目录 </a:t>
            </a:r>
            <a:r>
              <a:rPr lang="en-US" altLang="zh-CN" dirty="0" smtClean="0"/>
              <a:t>CONTENT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90904-EF7A-4A64-ABC7-704499CB12B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B484-942F-4E05-999B-4AA2CD1A3F8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651" y="0"/>
            <a:ext cx="12184602" cy="6858000"/>
          </a:xfrm>
          <a:prstGeom prst="rect">
            <a:avLst/>
          </a:prstGeom>
        </p:spPr>
      </p:pic>
      <p:sp>
        <p:nvSpPr>
          <p:cNvPr id="7" name="矩形 6"/>
          <p:cNvSpPr/>
          <p:nvPr userDrawn="1"/>
        </p:nvSpPr>
        <p:spPr>
          <a:xfrm>
            <a:off x="355600" y="855980"/>
            <a:ext cx="11468100" cy="36000"/>
          </a:xfrm>
          <a:prstGeom prst="rect">
            <a:avLst/>
          </a:prstGeom>
          <a:gradFill flip="none" rotWithShape="1">
            <a:gsLst>
              <a:gs pos="0">
                <a:srgbClr val="007DD2"/>
              </a:gs>
              <a:gs pos="100000">
                <a:srgbClr val="1EAAE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0" name="直接连接符 9"/>
          <p:cNvCxnSpPr/>
          <p:nvPr userDrawn="1"/>
        </p:nvCxnSpPr>
        <p:spPr>
          <a:xfrm>
            <a:off x="355600" y="6235700"/>
            <a:ext cx="1146810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05347" y="222250"/>
            <a:ext cx="1109056" cy="554528"/>
          </a:xfrm>
          <a:prstGeom prst="rect">
            <a:avLst/>
          </a:prstGeom>
        </p:spPr>
      </p:pic>
      <p:sp>
        <p:nvSpPr>
          <p:cNvPr id="15" name="文本框 14"/>
          <p:cNvSpPr txBox="1"/>
          <p:nvPr userDrawn="1"/>
        </p:nvSpPr>
        <p:spPr>
          <a:xfrm>
            <a:off x="9975438" y="6318251"/>
            <a:ext cx="1838965" cy="2987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©</a:t>
            </a:r>
            <a:r>
              <a:rPr lang="en-US" altLang="zh-CN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FanRuan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 Software </a:t>
            </a:r>
            <a:r>
              <a:rPr lang="en-US" altLang="zh-CN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CO.,Ltd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.</a:t>
            </a:r>
            <a:endParaRPr lang="zh-CN" altLang="en-US" sz="1000" dirty="0">
              <a:solidFill>
                <a:schemeClr val="tx1">
                  <a:lumMod val="50000"/>
                  <a:lumOff val="50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</a:endParaRPr>
          </a:p>
        </p:txBody>
      </p:sp>
      <p:sp>
        <p:nvSpPr>
          <p:cNvPr id="16" name="文本框 15"/>
          <p:cNvSpPr txBox="1"/>
          <p:nvPr userDrawn="1"/>
        </p:nvSpPr>
        <p:spPr>
          <a:xfrm>
            <a:off x="368300" y="6318251"/>
            <a:ext cx="1723549" cy="2987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帆软，让数据成为生产力！</a:t>
            </a:r>
            <a:endParaRPr lang="zh-CN" altLang="en-US" sz="1000" dirty="0">
              <a:solidFill>
                <a:schemeClr val="tx1">
                  <a:lumMod val="50000"/>
                  <a:lumOff val="50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</a:endParaRPr>
          </a:p>
        </p:txBody>
      </p:sp>
      <p:sp>
        <p:nvSpPr>
          <p:cNvPr id="20" name="标题 17"/>
          <p:cNvSpPr>
            <a:spLocks noGrp="1"/>
          </p:cNvSpPr>
          <p:nvPr>
            <p:ph type="title"/>
          </p:nvPr>
        </p:nvSpPr>
        <p:spPr>
          <a:xfrm>
            <a:off x="388617" y="412585"/>
            <a:ext cx="9949183" cy="430531"/>
          </a:xfrm>
        </p:spPr>
        <p:txBody>
          <a:bodyPr>
            <a:normAutofit/>
          </a:bodyPr>
          <a:lstStyle>
            <a:lvl1pPr>
              <a:defRPr sz="2400" b="1">
                <a:solidFill>
                  <a:srgbClr val="007DD2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3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插件开发成长计划系列教程</a:t>
            </a:r>
            <a:endParaRPr lang="zh-CN" altLang="en-US" dirty="0"/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>
                <a:sym typeface="+mn-ea"/>
              </a:rPr>
              <a:t>第三章 插件开发需求分解和拦截器的使用</a:t>
            </a:r>
            <a:endParaRPr lang="zh-CN" altLang="en-US" dirty="0"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>
                <a:sym typeface="+mn-ea"/>
              </a:rPr>
              <a:t>Global</a:t>
            </a:r>
            <a:r>
              <a:rPr lang="zh-CN" altLang="en-US"/>
              <a:t>拦截器讲解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388620" y="1187450"/>
            <a:ext cx="68472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ym typeface="+mn-ea"/>
              </a:rPr>
              <a:t>GlobalRequestFilterProvider</a:t>
            </a:r>
            <a:endParaRPr lang="en-US" altLang="zh-CN"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59155" y="1760220"/>
            <a:ext cx="947928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&lt;extra-decision&gt;</a:t>
            </a:r>
            <a:endParaRPr lang="en-US" altLang="zh-CN"/>
          </a:p>
          <a:p>
            <a:r>
              <a:rPr lang="en-US" altLang="zh-CN"/>
              <a:t>    &lt;GlobalRequestFilterProvider class="com.fr.plugin.demo.request.MyGlobalRequestFilter"/&gt;</a:t>
            </a:r>
            <a:endParaRPr lang="en-US" altLang="zh-CN"/>
          </a:p>
          <a:p>
            <a:r>
              <a:rPr lang="en-US" altLang="zh-CN"/>
              <a:t>&lt;/extra-decision&gt;</a:t>
            </a:r>
            <a:endParaRPr lang="en-US" altLang="zh-CN"/>
          </a:p>
        </p:txBody>
      </p:sp>
      <p:sp>
        <p:nvSpPr>
          <p:cNvPr id="5" name="文本框 4"/>
          <p:cNvSpPr txBox="1"/>
          <p:nvPr/>
        </p:nvSpPr>
        <p:spPr>
          <a:xfrm>
            <a:off x="610235" y="3244850"/>
            <a:ext cx="10972165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主要用在拦截接口可以修改请求参数，内容，预处理，修改响应</a:t>
            </a:r>
            <a:r>
              <a:rPr lang="zh-CN" altLang="en-US"/>
              <a:t>，日志辅助，单点登录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如果实现了String externalFilterClassName()方法，需要把对应的class文件放到WEB-INF/lib下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不支持热部署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/>
              <a:t>登录判断讲解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1030605" y="1029335"/>
            <a:ext cx="10812145" cy="47999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 /**</a:t>
            </a:r>
            <a:endParaRPr lang="zh-CN" altLang="en-US"/>
          </a:p>
          <a:p>
            <a:r>
              <a:rPr lang="zh-CN" altLang="en-US"/>
              <a:t>     * 校验token是否有效</a:t>
            </a:r>
            <a:endParaRPr lang="zh-CN" altLang="en-US"/>
          </a:p>
          <a:p>
            <a:r>
              <a:rPr lang="zh-CN" altLang="en-US"/>
              <a:t>     */</a:t>
            </a:r>
            <a:endParaRPr lang="zh-CN" altLang="en-US"/>
          </a:p>
          <a:p>
            <a:r>
              <a:rPr lang="zh-CN" altLang="en-US"/>
              <a:t>    private boolean checkTokenValid(HttpServletRequest req, String token, String currentUserName) {</a:t>
            </a:r>
            <a:endParaRPr lang="zh-CN" altLang="en-US"/>
          </a:p>
          <a:p>
            <a:r>
              <a:rPr lang="zh-CN" altLang="en-US"/>
              <a:t>        try {</a:t>
            </a:r>
            <a:endParaRPr lang="zh-CN" altLang="en-US"/>
          </a:p>
          <a:p>
            <a:r>
              <a:rPr lang="zh-CN" altLang="en-US"/>
              <a:t>            //当前登录用户和token对应的用户名不同，需要重新生成token</a:t>
            </a:r>
            <a:endParaRPr lang="zh-CN" altLang="en-US"/>
          </a:p>
          <a:p>
            <a:r>
              <a:rPr lang="zh-CN" altLang="en-US"/>
              <a:t>            if (!ComparatorUtils.equals(currentUserName, JwtUtils.parseJWT(token).getSubject())) {</a:t>
            </a:r>
            <a:endParaRPr lang="zh-CN" altLang="en-US"/>
          </a:p>
          <a:p>
            <a:r>
              <a:rPr lang="zh-CN" altLang="en-US"/>
              <a:t>                FineLoggerFactory.getLogger().info("username changed：" + currentUserName);</a:t>
            </a:r>
            <a:endParaRPr lang="zh-CN" altLang="en-US"/>
          </a:p>
          <a:p>
            <a:r>
              <a:rPr lang="zh-CN" altLang="en-US"/>
              <a:t>                return false;</a:t>
            </a:r>
            <a:endParaRPr lang="zh-CN" altLang="en-US"/>
          </a:p>
          <a:p>
            <a:r>
              <a:rPr lang="zh-CN" altLang="en-US"/>
              <a:t>            }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            return LoginService.getInstance().isLogged(req);</a:t>
            </a:r>
            <a:endParaRPr lang="zh-CN" altLang="en-US"/>
          </a:p>
          <a:p>
            <a:r>
              <a:rPr lang="zh-CN" altLang="en-US"/>
              <a:t>        } catch (Exception ignore) {</a:t>
            </a:r>
            <a:endParaRPr lang="zh-CN" altLang="en-US"/>
          </a:p>
          <a:p>
            <a:r>
              <a:rPr lang="zh-CN" altLang="en-US"/>
              <a:t>        }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        return false;</a:t>
            </a:r>
            <a:endParaRPr lang="zh-CN" altLang="en-US"/>
          </a:p>
          <a:p>
            <a:r>
              <a:rPr lang="zh-CN" altLang="en-US"/>
              <a:t>    }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/>
              <a:t>FR</a:t>
            </a:r>
            <a:r>
              <a:rPr lang="zh-CN" altLang="en-US"/>
              <a:t>本次任务涉及静态变量和函数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735330" y="2345055"/>
            <a:ext cx="848614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DecisionServiceConstants.FINE_AUTH_TOKEN_NAME</a:t>
            </a:r>
            <a:endParaRPr lang="zh-CN" altLang="en-US"/>
          </a:p>
          <a:p>
            <a:r>
              <a:rPr lang="zh-CN" altLang="en-US"/>
              <a:t>TokenResource.COOKIE.getToken(</a:t>
            </a:r>
            <a:r>
              <a:rPr lang="en-US" altLang="zh-CN"/>
              <a:t>req</a:t>
            </a:r>
            <a:r>
              <a:rPr lang="zh-CN" altLang="en-US"/>
              <a:t>); </a:t>
            </a:r>
            <a:endParaRPr lang="zh-CN" altLang="en-US"/>
          </a:p>
          <a:p>
            <a:r>
              <a:rPr lang="en-US" altLang="zh-CN"/>
              <a:t>UserService</a:t>
            </a:r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/>
              <a:t>课后作业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388620" y="1224915"/>
            <a:ext cx="961263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1.</a:t>
            </a:r>
            <a:r>
              <a:rPr lang="zh-CN" altLang="en-US"/>
              <a:t>通过拦截器拦截</a:t>
            </a:r>
            <a:r>
              <a:rPr lang="en-US" altLang="zh-CN"/>
              <a:t>my_token</a:t>
            </a:r>
            <a:r>
              <a:rPr lang="zh-CN" altLang="en-US"/>
              <a:t>的方式实现单点登录</a:t>
            </a:r>
            <a:endParaRPr lang="zh-CN" altLang="en-US"/>
          </a:p>
          <a:p>
            <a:r>
              <a:rPr lang="en-US" altLang="zh-CN"/>
              <a:t>2.</a:t>
            </a:r>
            <a:r>
              <a:rPr lang="zh-CN" altLang="en-US"/>
              <a:t>提交插件源码</a:t>
            </a:r>
            <a:endParaRPr lang="zh-CN" altLang="en-US"/>
          </a:p>
          <a:p>
            <a:r>
              <a:rPr lang="en-US" altLang="zh-CN"/>
              <a:t>3.</a:t>
            </a:r>
            <a:r>
              <a:rPr lang="zh-CN" altLang="en-US"/>
              <a:t>进阶方向可以按照官方文档实现</a:t>
            </a:r>
            <a:r>
              <a:rPr lang="en-US" altLang="zh-CN"/>
              <a:t>CAS</a:t>
            </a:r>
            <a:r>
              <a:rPr lang="zh-CN" altLang="en-US"/>
              <a:t>认证拦截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535305" y="3491230"/>
            <a:ext cx="683450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本次作业收集截止时间：</a:t>
            </a:r>
            <a:endParaRPr lang="zh-CN" altLang="en-US"/>
          </a:p>
          <a:p>
            <a:r>
              <a:rPr lang="en-US" altLang="zh-CN"/>
              <a:t>2020-12-8</a:t>
            </a:r>
            <a:endParaRPr lang="en-US" altLang="zh-CN"/>
          </a:p>
          <a:p>
            <a:r>
              <a:rPr lang="zh-CN" altLang="en-US"/>
              <a:t>作业提交方式：</a:t>
            </a:r>
            <a:endParaRPr lang="zh-CN" altLang="en-US"/>
          </a:p>
          <a:p>
            <a:r>
              <a:rPr lang="zh-CN" altLang="en-US"/>
              <a:t>论坛提交作业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/>
              <a:t>作业格式要求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284480" y="1187450"/>
            <a:ext cx="9149715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1.</a:t>
            </a:r>
            <a:r>
              <a:rPr lang="zh-CN" altLang="en-US"/>
              <a:t>文件夹命名</a:t>
            </a:r>
            <a:endParaRPr lang="zh-CN" altLang="en-US"/>
          </a:p>
          <a:p>
            <a:r>
              <a:rPr lang="zh-CN" altLang="en-US"/>
              <a:t>文件夹名称以论坛用户名</a:t>
            </a:r>
            <a:r>
              <a:rPr lang="en-US" altLang="zh-CN"/>
              <a:t>+</a:t>
            </a:r>
            <a:r>
              <a:rPr lang="zh-CN" altLang="en-US"/>
              <a:t>括号</a:t>
            </a:r>
            <a:r>
              <a:rPr lang="en-US" altLang="zh-CN"/>
              <a:t>UID+</a:t>
            </a:r>
            <a:r>
              <a:rPr lang="zh-CN" altLang="en-US"/>
              <a:t>当前课时（论坛名称可以通过论坛个人主页直接复制）</a:t>
            </a:r>
            <a:endParaRPr lang="zh-CN" altLang="en-US"/>
          </a:p>
          <a:p>
            <a:r>
              <a:rPr lang="zh-CN" altLang="en-US"/>
              <a:t>例如：</a:t>
            </a:r>
            <a:endParaRPr lang="zh-CN" altLang="en-US"/>
          </a:p>
          <a:p>
            <a:r>
              <a:rPr lang="zh-CN" altLang="en-US"/>
              <a:t>onlyxx（uid：90929）第三课作业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文件夹内容：</a:t>
            </a:r>
            <a:endParaRPr lang="zh-CN" altLang="en-US"/>
          </a:p>
          <a:p>
            <a:r>
              <a:rPr lang="en-US" altLang="zh-CN"/>
              <a:t>1.</a:t>
            </a:r>
            <a:r>
              <a:rPr lang="zh-CN" altLang="en-US"/>
              <a:t>插件源码文件夹</a:t>
            </a:r>
            <a:endParaRPr lang="zh-CN" altLang="en-US"/>
          </a:p>
          <a:p>
            <a:r>
              <a:rPr lang="en-US" altLang="zh-CN"/>
              <a:t>2.</a:t>
            </a:r>
            <a:r>
              <a:rPr lang="zh-CN" altLang="en-US"/>
              <a:t>插件运行后效果截图</a:t>
            </a:r>
            <a:endParaRPr lang="zh-CN" altLang="en-US"/>
          </a:p>
          <a:p>
            <a:r>
              <a:rPr lang="en-US" altLang="zh-CN"/>
              <a:t>3.</a:t>
            </a:r>
            <a:r>
              <a:rPr lang="zh-CN" altLang="en-US"/>
              <a:t>设计或使用文档（后续课程可能会要求）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最后将这个文件夹压缩成</a:t>
            </a:r>
            <a:r>
              <a:rPr lang="en-US" altLang="zh-CN"/>
              <a:t>ZIP</a:t>
            </a:r>
            <a:r>
              <a:rPr lang="zh-CN" altLang="en-US"/>
              <a:t>格式压缩文件提交到论坛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/>
              <a:t>上次课程问题回顾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388620" y="1099820"/>
            <a:ext cx="38944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1.</a:t>
            </a:r>
            <a:r>
              <a:rPr lang="zh-CN" altLang="en-US"/>
              <a:t>怎么修改官方界面其他样式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47040" y="1559560"/>
            <a:ext cx="529399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1).</a:t>
            </a:r>
            <a:r>
              <a:rPr lang="zh-CN" altLang="en-US"/>
              <a:t>官方推荐简单修改用</a:t>
            </a:r>
            <a:r>
              <a:rPr lang="en-US" altLang="zh-CN"/>
              <a:t>jquery</a:t>
            </a:r>
            <a:r>
              <a:rPr lang="zh-CN" altLang="en-US"/>
              <a:t>直接替换</a:t>
            </a:r>
            <a:endParaRPr lang="zh-CN" altLang="en-US"/>
          </a:p>
          <a:p>
            <a:r>
              <a:rPr lang="en-US" altLang="zh-CN"/>
              <a:t>2).</a:t>
            </a:r>
            <a:r>
              <a:rPr lang="zh-CN" altLang="en-US"/>
              <a:t>复杂修改，先看原来组件的实现，新写一个组件在通过</a:t>
            </a:r>
            <a:r>
              <a:rPr lang="en-US" altLang="zh-CN"/>
              <a:t>config</a:t>
            </a:r>
            <a:r>
              <a:rPr lang="zh-CN" altLang="en-US"/>
              <a:t>替换掉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889000"/>
            <a:ext cx="10515600" cy="801688"/>
          </a:xfrm>
        </p:spPr>
        <p:txBody>
          <a:bodyPr>
            <a:normAutofit/>
          </a:bodyPr>
          <a:lstStyle/>
          <a:p>
            <a:r>
              <a:rPr lang="zh-CN" altLang="en-US" sz="4000" dirty="0" smtClean="0"/>
              <a:t>目录  </a:t>
            </a:r>
            <a:r>
              <a:rPr lang="en-US" altLang="zh-CN" sz="4000" dirty="0" smtClean="0"/>
              <a:t>CONTENT</a:t>
            </a:r>
            <a:endParaRPr lang="zh-CN" altLang="en-US" sz="4000" dirty="0"/>
          </a:p>
        </p:txBody>
      </p:sp>
      <p:grpSp>
        <p:nvGrpSpPr>
          <p:cNvPr id="9" name="组合 8"/>
          <p:cNvGrpSpPr/>
          <p:nvPr/>
        </p:nvGrpSpPr>
        <p:grpSpPr>
          <a:xfrm>
            <a:off x="838200" y="2326106"/>
            <a:ext cx="2442774" cy="400110"/>
            <a:chOff x="1042736" y="2229853"/>
            <a:chExt cx="2442774" cy="400110"/>
          </a:xfrm>
        </p:grpSpPr>
        <p:sp>
          <p:nvSpPr>
            <p:cNvPr id="6" name="燕尾形 5"/>
            <p:cNvSpPr/>
            <p:nvPr/>
          </p:nvSpPr>
          <p:spPr>
            <a:xfrm>
              <a:off x="1042736" y="2261466"/>
              <a:ext cx="336885" cy="336885"/>
            </a:xfrm>
            <a:prstGeom prst="chevron">
              <a:avLst/>
            </a:prstGeom>
            <a:gradFill>
              <a:gsLst>
                <a:gs pos="0">
                  <a:srgbClr val="007DD2"/>
                </a:gs>
                <a:gs pos="100000">
                  <a:srgbClr val="1EAAE6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1379621" y="2229853"/>
              <a:ext cx="10086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 smtClean="0">
                  <a:solidFill>
                    <a:srgbClr val="007DD2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SEC 01</a:t>
              </a:r>
              <a:endParaRPr lang="zh-CN" altLang="en-US" sz="2000" dirty="0">
                <a:solidFill>
                  <a:srgbClr val="007DD2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2388230" y="2245242"/>
              <a:ext cx="1097280" cy="3683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dirty="0">
                  <a:latin typeface="思源黑体 CN Light" panose="020B0300000000000000" pitchFamily="34" charset="-122"/>
                  <a:ea typeface="思源黑体 CN Light" panose="020B0300000000000000" pitchFamily="34" charset="-122"/>
                </a:rPr>
                <a:t>需求对接</a:t>
              </a:r>
              <a:endParaRPr lang="zh-CN" altLang="en-US" dirty="0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5009148" y="2326106"/>
            <a:ext cx="2442774" cy="400110"/>
            <a:chOff x="1042736" y="2229853"/>
            <a:chExt cx="2442774" cy="400110"/>
          </a:xfrm>
        </p:grpSpPr>
        <p:sp>
          <p:nvSpPr>
            <p:cNvPr id="11" name="燕尾形 10"/>
            <p:cNvSpPr/>
            <p:nvPr/>
          </p:nvSpPr>
          <p:spPr>
            <a:xfrm>
              <a:off x="1042736" y="2261466"/>
              <a:ext cx="336885" cy="336885"/>
            </a:xfrm>
            <a:prstGeom prst="chevron">
              <a:avLst/>
            </a:prstGeom>
            <a:gradFill>
              <a:gsLst>
                <a:gs pos="0">
                  <a:srgbClr val="007DD2"/>
                </a:gs>
                <a:gs pos="100000">
                  <a:srgbClr val="1EAAE6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379621" y="2229853"/>
              <a:ext cx="10086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 smtClean="0">
                  <a:solidFill>
                    <a:srgbClr val="007DD2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SEC 02</a:t>
              </a:r>
              <a:endParaRPr lang="zh-CN" altLang="en-US" sz="2000" dirty="0">
                <a:solidFill>
                  <a:srgbClr val="007DD2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2388230" y="2245242"/>
              <a:ext cx="1097280" cy="3683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dirty="0">
                  <a:latin typeface="思源黑体 CN Light" panose="020B0300000000000000" pitchFamily="34" charset="-122"/>
                  <a:ea typeface="思源黑体 CN Light" panose="020B0300000000000000" pitchFamily="34" charset="-122"/>
                  <a:sym typeface="+mn-ea"/>
                </a:rPr>
                <a:t>需求分解</a:t>
              </a:r>
              <a:endParaRPr lang="zh-CN" altLang="en-US" dirty="0">
                <a:latin typeface="思源黑体 CN Light" panose="020B0300000000000000" pitchFamily="34" charset="-122"/>
                <a:ea typeface="思源黑体 CN Light" panose="020B0300000000000000" pitchFamily="34" charset="-122"/>
                <a:sym typeface="+mn-ea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838200" y="3561348"/>
            <a:ext cx="2442774" cy="400110"/>
            <a:chOff x="1042736" y="2229853"/>
            <a:chExt cx="2442774" cy="400110"/>
          </a:xfrm>
        </p:grpSpPr>
        <p:sp>
          <p:nvSpPr>
            <p:cNvPr id="15" name="燕尾形 14"/>
            <p:cNvSpPr/>
            <p:nvPr/>
          </p:nvSpPr>
          <p:spPr>
            <a:xfrm>
              <a:off x="1042736" y="2261466"/>
              <a:ext cx="336885" cy="336885"/>
            </a:xfrm>
            <a:prstGeom prst="chevron">
              <a:avLst/>
            </a:prstGeom>
            <a:gradFill>
              <a:gsLst>
                <a:gs pos="0">
                  <a:srgbClr val="007DD2"/>
                </a:gs>
                <a:gs pos="100000">
                  <a:srgbClr val="1EAAE6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1379621" y="2229853"/>
              <a:ext cx="10086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 smtClean="0">
                  <a:solidFill>
                    <a:srgbClr val="007DD2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SEC 03</a:t>
              </a:r>
              <a:endParaRPr lang="zh-CN" altLang="en-US" sz="2000" dirty="0">
                <a:solidFill>
                  <a:srgbClr val="007DD2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2388230" y="2230002"/>
              <a:ext cx="1097280" cy="3683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dirty="0">
                  <a:latin typeface="思源黑体 CN Light" panose="020B0300000000000000" pitchFamily="34" charset="-122"/>
                  <a:ea typeface="思源黑体 CN Light" panose="020B0300000000000000" pitchFamily="34" charset="-122"/>
                </a:rPr>
                <a:t>方法总结</a:t>
              </a:r>
              <a:endParaRPr lang="zh-CN" altLang="en-US" dirty="0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5009148" y="3561348"/>
            <a:ext cx="3696899" cy="400110"/>
            <a:chOff x="1042736" y="2229853"/>
            <a:chExt cx="3696899" cy="400110"/>
          </a:xfrm>
        </p:grpSpPr>
        <p:sp>
          <p:nvSpPr>
            <p:cNvPr id="19" name="燕尾形 18"/>
            <p:cNvSpPr/>
            <p:nvPr/>
          </p:nvSpPr>
          <p:spPr>
            <a:xfrm>
              <a:off x="1042736" y="2261466"/>
              <a:ext cx="336885" cy="336885"/>
            </a:xfrm>
            <a:prstGeom prst="chevron">
              <a:avLst/>
            </a:prstGeom>
            <a:gradFill>
              <a:gsLst>
                <a:gs pos="0">
                  <a:srgbClr val="007DD2"/>
                </a:gs>
                <a:gs pos="100000">
                  <a:srgbClr val="1EAAE6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1379621" y="2229853"/>
              <a:ext cx="10086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 smtClean="0">
                  <a:solidFill>
                    <a:srgbClr val="007DD2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SEC 04</a:t>
              </a:r>
              <a:endParaRPr lang="zh-CN" altLang="en-US" sz="2000" dirty="0">
                <a:solidFill>
                  <a:srgbClr val="007DD2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2388230" y="2245242"/>
              <a:ext cx="2351405" cy="3683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dirty="0">
                  <a:latin typeface="思源黑体 CN Light" panose="020B0300000000000000" pitchFamily="34" charset="-122"/>
                  <a:ea typeface="思源黑体 CN Light" panose="020B0300000000000000" pitchFamily="34" charset="-122"/>
                </a:rPr>
                <a:t>本章接口：</a:t>
              </a:r>
              <a:r>
                <a:rPr lang="en-US" altLang="zh-CN" dirty="0">
                  <a:latin typeface="思源黑体 CN Light" panose="020B0300000000000000" pitchFamily="34" charset="-122"/>
                  <a:ea typeface="思源黑体 CN Light" panose="020B0300000000000000" pitchFamily="34" charset="-122"/>
                </a:rPr>
                <a:t>Filter</a:t>
              </a:r>
              <a:r>
                <a:rPr lang="zh-CN" altLang="en-US" dirty="0">
                  <a:latin typeface="思源黑体 CN Light" panose="020B0300000000000000" pitchFamily="34" charset="-122"/>
                  <a:ea typeface="思源黑体 CN Light" panose="020B0300000000000000" pitchFamily="34" charset="-122"/>
                </a:rPr>
                <a:t>接口</a:t>
              </a:r>
              <a:endParaRPr lang="zh-CN" altLang="en-US" dirty="0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838200" y="4796590"/>
            <a:ext cx="3585774" cy="400110"/>
            <a:chOff x="1042736" y="2229853"/>
            <a:chExt cx="3585774" cy="400110"/>
          </a:xfrm>
        </p:grpSpPr>
        <p:sp>
          <p:nvSpPr>
            <p:cNvPr id="23" name="燕尾形 22"/>
            <p:cNvSpPr/>
            <p:nvPr/>
          </p:nvSpPr>
          <p:spPr>
            <a:xfrm>
              <a:off x="1042736" y="2261466"/>
              <a:ext cx="336885" cy="336885"/>
            </a:xfrm>
            <a:prstGeom prst="chevron">
              <a:avLst/>
            </a:prstGeom>
            <a:gradFill>
              <a:gsLst>
                <a:gs pos="0">
                  <a:srgbClr val="007DD2"/>
                </a:gs>
                <a:gs pos="100000">
                  <a:srgbClr val="1EAAE6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1379621" y="2229853"/>
              <a:ext cx="10086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 smtClean="0">
                  <a:solidFill>
                    <a:srgbClr val="007DD2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SEC 05</a:t>
              </a:r>
              <a:endParaRPr lang="zh-CN" altLang="en-US" sz="2000" dirty="0">
                <a:solidFill>
                  <a:srgbClr val="007DD2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2388230" y="2245242"/>
              <a:ext cx="2240280" cy="3683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dirty="0">
                  <a:latin typeface="思源黑体 CN Light" panose="020B0300000000000000" pitchFamily="34" charset="-122"/>
                  <a:ea typeface="思源黑体 CN Light" panose="020B0300000000000000" pitchFamily="34" charset="-122"/>
                </a:rPr>
                <a:t>课后作业和常见问题</a:t>
              </a:r>
              <a:endParaRPr lang="zh-CN" altLang="en-US" dirty="0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/>
              <a:t>需求对接</a:t>
            </a:r>
            <a:endParaRPr lang="zh-CN" altLang="en-US"/>
          </a:p>
        </p:txBody>
      </p:sp>
      <p:sp>
        <p:nvSpPr>
          <p:cNvPr id="5" name="Freeform 16"/>
          <p:cNvSpPr>
            <a:spLocks noEditPoints="1"/>
          </p:cNvSpPr>
          <p:nvPr/>
        </p:nvSpPr>
        <p:spPr bwMode="auto">
          <a:xfrm>
            <a:off x="6650038" y="3162300"/>
            <a:ext cx="2176462" cy="2025650"/>
          </a:xfrm>
          <a:custGeom>
            <a:avLst/>
            <a:gdLst>
              <a:gd name="T0" fmla="*/ 3 w 179"/>
              <a:gd name="T1" fmla="*/ 165 h 167"/>
              <a:gd name="T2" fmla="*/ 0 w 179"/>
              <a:gd name="T3" fmla="*/ 158 h 167"/>
              <a:gd name="T4" fmla="*/ 8 w 179"/>
              <a:gd name="T5" fmla="*/ 126 h 167"/>
              <a:gd name="T6" fmla="*/ 62 w 179"/>
              <a:gd name="T7" fmla="*/ 92 h 167"/>
              <a:gd name="T8" fmla="*/ 25 w 179"/>
              <a:gd name="T9" fmla="*/ 51 h 167"/>
              <a:gd name="T10" fmla="*/ 35 w 179"/>
              <a:gd name="T11" fmla="*/ 8 h 167"/>
              <a:gd name="T12" fmla="*/ 43 w 179"/>
              <a:gd name="T13" fmla="*/ 1 h 167"/>
              <a:gd name="T14" fmla="*/ 52 w 179"/>
              <a:gd name="T15" fmla="*/ 3 h 167"/>
              <a:gd name="T16" fmla="*/ 171 w 179"/>
              <a:gd name="T17" fmla="*/ 75 h 167"/>
              <a:gd name="T18" fmla="*/ 179 w 179"/>
              <a:gd name="T19" fmla="*/ 88 h 167"/>
              <a:gd name="T20" fmla="*/ 171 w 179"/>
              <a:gd name="T21" fmla="*/ 96 h 167"/>
              <a:gd name="T22" fmla="*/ 10 w 179"/>
              <a:gd name="T23" fmla="*/ 167 h 167"/>
              <a:gd name="T24" fmla="*/ 3 w 179"/>
              <a:gd name="T25" fmla="*/ 165 h 167"/>
              <a:gd name="T26" fmla="*/ 113 w 179"/>
              <a:gd name="T27" fmla="*/ 65 h 167"/>
              <a:gd name="T28" fmla="*/ 100 w 179"/>
              <a:gd name="T29" fmla="*/ 74 h 167"/>
              <a:gd name="T30" fmla="*/ 113 w 179"/>
              <a:gd name="T31" fmla="*/ 84 h 167"/>
              <a:gd name="T32" fmla="*/ 126 w 179"/>
              <a:gd name="T33" fmla="*/ 74 h 167"/>
              <a:gd name="T34" fmla="*/ 113 w 179"/>
              <a:gd name="T35" fmla="*/ 65 h 1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79" h="167">
                <a:moveTo>
                  <a:pt x="3" y="165"/>
                </a:moveTo>
                <a:cubicBezTo>
                  <a:pt x="0" y="162"/>
                  <a:pt x="0" y="158"/>
                  <a:pt x="0" y="158"/>
                </a:cubicBezTo>
                <a:cubicBezTo>
                  <a:pt x="8" y="126"/>
                  <a:pt x="8" y="126"/>
                  <a:pt x="8" y="126"/>
                </a:cubicBezTo>
                <a:cubicBezTo>
                  <a:pt x="8" y="126"/>
                  <a:pt x="58" y="115"/>
                  <a:pt x="62" y="92"/>
                </a:cubicBezTo>
                <a:cubicBezTo>
                  <a:pt x="66" y="71"/>
                  <a:pt x="25" y="51"/>
                  <a:pt x="25" y="51"/>
                </a:cubicBezTo>
                <a:cubicBezTo>
                  <a:pt x="35" y="8"/>
                  <a:pt x="35" y="8"/>
                  <a:pt x="35" y="8"/>
                </a:cubicBezTo>
                <a:cubicBezTo>
                  <a:pt x="35" y="8"/>
                  <a:pt x="37" y="3"/>
                  <a:pt x="43" y="1"/>
                </a:cubicBezTo>
                <a:cubicBezTo>
                  <a:pt x="47" y="0"/>
                  <a:pt x="52" y="3"/>
                  <a:pt x="52" y="3"/>
                </a:cubicBezTo>
                <a:cubicBezTo>
                  <a:pt x="171" y="75"/>
                  <a:pt x="171" y="75"/>
                  <a:pt x="171" y="75"/>
                </a:cubicBezTo>
                <a:cubicBezTo>
                  <a:pt x="171" y="75"/>
                  <a:pt x="179" y="80"/>
                  <a:pt x="179" y="88"/>
                </a:cubicBezTo>
                <a:cubicBezTo>
                  <a:pt x="179" y="93"/>
                  <a:pt x="171" y="96"/>
                  <a:pt x="171" y="96"/>
                </a:cubicBezTo>
                <a:cubicBezTo>
                  <a:pt x="10" y="167"/>
                  <a:pt x="10" y="167"/>
                  <a:pt x="10" y="167"/>
                </a:cubicBezTo>
                <a:cubicBezTo>
                  <a:pt x="10" y="167"/>
                  <a:pt x="5" y="167"/>
                  <a:pt x="3" y="165"/>
                </a:cubicBezTo>
                <a:close/>
                <a:moveTo>
                  <a:pt x="113" y="65"/>
                </a:moveTo>
                <a:cubicBezTo>
                  <a:pt x="106" y="65"/>
                  <a:pt x="100" y="69"/>
                  <a:pt x="100" y="74"/>
                </a:cubicBezTo>
                <a:cubicBezTo>
                  <a:pt x="100" y="80"/>
                  <a:pt x="106" y="84"/>
                  <a:pt x="113" y="84"/>
                </a:cubicBezTo>
                <a:cubicBezTo>
                  <a:pt x="120" y="84"/>
                  <a:pt x="126" y="80"/>
                  <a:pt x="126" y="74"/>
                </a:cubicBezTo>
                <a:cubicBezTo>
                  <a:pt x="126" y="69"/>
                  <a:pt x="120" y="65"/>
                  <a:pt x="113" y="65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>
            <a:outerShdw dist="38100" dir="2700000" algn="ctr" rotWithShape="0">
              <a:srgbClr val="000000">
                <a:alpha val="37000"/>
              </a:srgbClr>
            </a:outerShdw>
          </a:effec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6" name="Freeform 17"/>
          <p:cNvSpPr/>
          <p:nvPr/>
        </p:nvSpPr>
        <p:spPr bwMode="auto">
          <a:xfrm>
            <a:off x="5472113" y="3378200"/>
            <a:ext cx="1763712" cy="1736725"/>
          </a:xfrm>
          <a:custGeom>
            <a:avLst/>
            <a:gdLst>
              <a:gd name="T0" fmla="*/ 145 w 145"/>
              <a:gd name="T1" fmla="*/ 74 h 143"/>
              <a:gd name="T2" fmla="*/ 133 w 145"/>
              <a:gd name="T3" fmla="*/ 88 h 143"/>
              <a:gd name="T4" fmla="*/ 8 w 145"/>
              <a:gd name="T5" fmla="*/ 143 h 143"/>
              <a:gd name="T6" fmla="*/ 2 w 145"/>
              <a:gd name="T7" fmla="*/ 141 h 143"/>
              <a:gd name="T8" fmla="*/ 0 w 145"/>
              <a:gd name="T9" fmla="*/ 135 h 143"/>
              <a:gd name="T10" fmla="*/ 6 w 145"/>
              <a:gd name="T11" fmla="*/ 108 h 143"/>
              <a:gd name="T12" fmla="*/ 50 w 145"/>
              <a:gd name="T13" fmla="*/ 73 h 143"/>
              <a:gd name="T14" fmla="*/ 21 w 145"/>
              <a:gd name="T15" fmla="*/ 44 h 143"/>
              <a:gd name="T16" fmla="*/ 29 w 145"/>
              <a:gd name="T17" fmla="*/ 8 h 143"/>
              <a:gd name="T18" fmla="*/ 36 w 145"/>
              <a:gd name="T19" fmla="*/ 1 h 143"/>
              <a:gd name="T20" fmla="*/ 44 w 145"/>
              <a:gd name="T21" fmla="*/ 3 h 143"/>
              <a:gd name="T22" fmla="*/ 138 w 145"/>
              <a:gd name="T23" fmla="*/ 61 h 143"/>
              <a:gd name="T24" fmla="*/ 145 w 145"/>
              <a:gd name="T25" fmla="*/ 74 h 1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45" h="143">
                <a:moveTo>
                  <a:pt x="145" y="74"/>
                </a:moveTo>
                <a:cubicBezTo>
                  <a:pt x="145" y="82"/>
                  <a:pt x="133" y="88"/>
                  <a:pt x="133" y="88"/>
                </a:cubicBezTo>
                <a:cubicBezTo>
                  <a:pt x="8" y="143"/>
                  <a:pt x="8" y="143"/>
                  <a:pt x="8" y="143"/>
                </a:cubicBezTo>
                <a:cubicBezTo>
                  <a:pt x="8" y="143"/>
                  <a:pt x="4" y="143"/>
                  <a:pt x="2" y="141"/>
                </a:cubicBezTo>
                <a:cubicBezTo>
                  <a:pt x="0" y="139"/>
                  <a:pt x="0" y="135"/>
                  <a:pt x="0" y="135"/>
                </a:cubicBezTo>
                <a:cubicBezTo>
                  <a:pt x="6" y="108"/>
                  <a:pt x="6" y="108"/>
                  <a:pt x="6" y="108"/>
                </a:cubicBezTo>
                <a:cubicBezTo>
                  <a:pt x="6" y="108"/>
                  <a:pt x="50" y="92"/>
                  <a:pt x="50" y="73"/>
                </a:cubicBezTo>
                <a:cubicBezTo>
                  <a:pt x="49" y="57"/>
                  <a:pt x="21" y="44"/>
                  <a:pt x="21" y="44"/>
                </a:cubicBezTo>
                <a:cubicBezTo>
                  <a:pt x="29" y="8"/>
                  <a:pt x="29" y="8"/>
                  <a:pt x="29" y="8"/>
                </a:cubicBezTo>
                <a:cubicBezTo>
                  <a:pt x="29" y="8"/>
                  <a:pt x="31" y="3"/>
                  <a:pt x="36" y="1"/>
                </a:cubicBezTo>
                <a:cubicBezTo>
                  <a:pt x="40" y="0"/>
                  <a:pt x="44" y="3"/>
                  <a:pt x="44" y="3"/>
                </a:cubicBezTo>
                <a:cubicBezTo>
                  <a:pt x="138" y="61"/>
                  <a:pt x="138" y="61"/>
                  <a:pt x="138" y="61"/>
                </a:cubicBezTo>
                <a:cubicBezTo>
                  <a:pt x="138" y="61"/>
                  <a:pt x="145" y="65"/>
                  <a:pt x="145" y="74"/>
                </a:cubicBezTo>
                <a:close/>
              </a:path>
            </a:pathLst>
          </a:custGeom>
          <a:solidFill>
            <a:srgbClr val="007DD2"/>
          </a:solidFill>
          <a:ln>
            <a:noFill/>
          </a:ln>
          <a:effectLst>
            <a:outerShdw dist="38100" dir="2700000" algn="ctr" rotWithShape="0">
              <a:srgbClr val="000000">
                <a:alpha val="37000"/>
              </a:srgbClr>
            </a:outerShdw>
          </a:effec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7" name="Freeform 18"/>
          <p:cNvSpPr/>
          <p:nvPr/>
        </p:nvSpPr>
        <p:spPr bwMode="auto">
          <a:xfrm>
            <a:off x="4376738" y="3536950"/>
            <a:ext cx="1543050" cy="1508125"/>
          </a:xfrm>
          <a:custGeom>
            <a:avLst/>
            <a:gdLst>
              <a:gd name="T0" fmla="*/ 127 w 127"/>
              <a:gd name="T1" fmla="*/ 64 h 124"/>
              <a:gd name="T2" fmla="*/ 117 w 127"/>
              <a:gd name="T3" fmla="*/ 76 h 124"/>
              <a:gd name="T4" fmla="*/ 8 w 127"/>
              <a:gd name="T5" fmla="*/ 124 h 124"/>
              <a:gd name="T6" fmla="*/ 2 w 127"/>
              <a:gd name="T7" fmla="*/ 123 h 124"/>
              <a:gd name="T8" fmla="*/ 1 w 127"/>
              <a:gd name="T9" fmla="*/ 118 h 124"/>
              <a:gd name="T10" fmla="*/ 6 w 127"/>
              <a:gd name="T11" fmla="*/ 94 h 124"/>
              <a:gd name="T12" fmla="*/ 39 w 127"/>
              <a:gd name="T13" fmla="*/ 62 h 124"/>
              <a:gd name="T14" fmla="*/ 19 w 127"/>
              <a:gd name="T15" fmla="*/ 38 h 124"/>
              <a:gd name="T16" fmla="*/ 26 w 127"/>
              <a:gd name="T17" fmla="*/ 6 h 124"/>
              <a:gd name="T18" fmla="*/ 32 w 127"/>
              <a:gd name="T19" fmla="*/ 1 h 124"/>
              <a:gd name="T20" fmla="*/ 39 w 127"/>
              <a:gd name="T21" fmla="*/ 2 h 124"/>
              <a:gd name="T22" fmla="*/ 121 w 127"/>
              <a:gd name="T23" fmla="*/ 52 h 124"/>
              <a:gd name="T24" fmla="*/ 127 w 127"/>
              <a:gd name="T25" fmla="*/ 64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27" h="124">
                <a:moveTo>
                  <a:pt x="127" y="64"/>
                </a:moveTo>
                <a:cubicBezTo>
                  <a:pt x="127" y="71"/>
                  <a:pt x="117" y="76"/>
                  <a:pt x="117" y="76"/>
                </a:cubicBezTo>
                <a:cubicBezTo>
                  <a:pt x="8" y="124"/>
                  <a:pt x="8" y="124"/>
                  <a:pt x="8" y="124"/>
                </a:cubicBezTo>
                <a:cubicBezTo>
                  <a:pt x="8" y="124"/>
                  <a:pt x="4" y="124"/>
                  <a:pt x="2" y="123"/>
                </a:cubicBezTo>
                <a:cubicBezTo>
                  <a:pt x="0" y="121"/>
                  <a:pt x="1" y="118"/>
                  <a:pt x="1" y="118"/>
                </a:cubicBezTo>
                <a:cubicBezTo>
                  <a:pt x="6" y="94"/>
                  <a:pt x="6" y="94"/>
                  <a:pt x="6" y="94"/>
                </a:cubicBezTo>
                <a:cubicBezTo>
                  <a:pt x="6" y="94"/>
                  <a:pt x="39" y="81"/>
                  <a:pt x="39" y="62"/>
                </a:cubicBezTo>
                <a:cubicBezTo>
                  <a:pt x="40" y="48"/>
                  <a:pt x="19" y="38"/>
                  <a:pt x="19" y="38"/>
                </a:cubicBezTo>
                <a:cubicBezTo>
                  <a:pt x="26" y="6"/>
                  <a:pt x="26" y="6"/>
                  <a:pt x="26" y="6"/>
                </a:cubicBezTo>
                <a:cubicBezTo>
                  <a:pt x="26" y="6"/>
                  <a:pt x="28" y="2"/>
                  <a:pt x="32" y="1"/>
                </a:cubicBezTo>
                <a:cubicBezTo>
                  <a:pt x="36" y="0"/>
                  <a:pt x="39" y="2"/>
                  <a:pt x="39" y="2"/>
                </a:cubicBezTo>
                <a:cubicBezTo>
                  <a:pt x="121" y="52"/>
                  <a:pt x="121" y="52"/>
                  <a:pt x="121" y="52"/>
                </a:cubicBezTo>
                <a:cubicBezTo>
                  <a:pt x="121" y="52"/>
                  <a:pt x="127" y="57"/>
                  <a:pt x="127" y="64"/>
                </a:cubicBezTo>
                <a:close/>
              </a:path>
            </a:pathLst>
          </a:custGeom>
          <a:solidFill>
            <a:srgbClr val="1EAAE6"/>
          </a:solidFill>
          <a:ln>
            <a:noFill/>
          </a:ln>
          <a:effectLst>
            <a:outerShdw dist="38100" dir="5400000" algn="ctr" rotWithShape="0">
              <a:srgbClr val="000000">
                <a:alpha val="37000"/>
              </a:srgbClr>
            </a:outerShdw>
          </a:effec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8" name="Freeform 19"/>
          <p:cNvSpPr/>
          <p:nvPr/>
        </p:nvSpPr>
        <p:spPr bwMode="auto">
          <a:xfrm>
            <a:off x="3516313" y="3670300"/>
            <a:ext cx="1225550" cy="1239838"/>
          </a:xfrm>
          <a:custGeom>
            <a:avLst/>
            <a:gdLst>
              <a:gd name="T0" fmla="*/ 15 w 101"/>
              <a:gd name="T1" fmla="*/ 31 h 102"/>
              <a:gd name="T2" fmla="*/ 21 w 101"/>
              <a:gd name="T3" fmla="*/ 5 h 102"/>
              <a:gd name="T4" fmla="*/ 26 w 101"/>
              <a:gd name="T5" fmla="*/ 1 h 102"/>
              <a:gd name="T6" fmla="*/ 32 w 101"/>
              <a:gd name="T7" fmla="*/ 2 h 102"/>
              <a:gd name="T8" fmla="*/ 95 w 101"/>
              <a:gd name="T9" fmla="*/ 41 h 102"/>
              <a:gd name="T10" fmla="*/ 101 w 101"/>
              <a:gd name="T11" fmla="*/ 51 h 102"/>
              <a:gd name="T12" fmla="*/ 94 w 101"/>
              <a:gd name="T13" fmla="*/ 63 h 102"/>
              <a:gd name="T14" fmla="*/ 6 w 101"/>
              <a:gd name="T15" fmla="*/ 102 h 102"/>
              <a:gd name="T16" fmla="*/ 2 w 101"/>
              <a:gd name="T17" fmla="*/ 101 h 102"/>
              <a:gd name="T18" fmla="*/ 0 w 101"/>
              <a:gd name="T19" fmla="*/ 97 h 102"/>
              <a:gd name="T20" fmla="*/ 5 w 101"/>
              <a:gd name="T21" fmla="*/ 77 h 102"/>
              <a:gd name="T22" fmla="*/ 15 w 101"/>
              <a:gd name="T23" fmla="*/ 31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1" h="102">
                <a:moveTo>
                  <a:pt x="15" y="31"/>
                </a:moveTo>
                <a:cubicBezTo>
                  <a:pt x="21" y="5"/>
                  <a:pt x="21" y="5"/>
                  <a:pt x="21" y="5"/>
                </a:cubicBezTo>
                <a:cubicBezTo>
                  <a:pt x="21" y="5"/>
                  <a:pt x="22" y="2"/>
                  <a:pt x="26" y="1"/>
                </a:cubicBezTo>
                <a:cubicBezTo>
                  <a:pt x="29" y="0"/>
                  <a:pt x="32" y="2"/>
                  <a:pt x="32" y="2"/>
                </a:cubicBezTo>
                <a:cubicBezTo>
                  <a:pt x="95" y="41"/>
                  <a:pt x="95" y="41"/>
                  <a:pt x="95" y="41"/>
                </a:cubicBezTo>
                <a:cubicBezTo>
                  <a:pt x="95" y="41"/>
                  <a:pt x="101" y="46"/>
                  <a:pt x="101" y="51"/>
                </a:cubicBezTo>
                <a:cubicBezTo>
                  <a:pt x="101" y="60"/>
                  <a:pt x="94" y="63"/>
                  <a:pt x="94" y="63"/>
                </a:cubicBezTo>
                <a:cubicBezTo>
                  <a:pt x="6" y="102"/>
                  <a:pt x="6" y="102"/>
                  <a:pt x="6" y="102"/>
                </a:cubicBezTo>
                <a:cubicBezTo>
                  <a:pt x="6" y="102"/>
                  <a:pt x="3" y="102"/>
                  <a:pt x="2" y="101"/>
                </a:cubicBezTo>
                <a:cubicBezTo>
                  <a:pt x="0" y="99"/>
                  <a:pt x="0" y="97"/>
                  <a:pt x="0" y="97"/>
                </a:cubicBezTo>
                <a:cubicBezTo>
                  <a:pt x="5" y="77"/>
                  <a:pt x="5" y="77"/>
                  <a:pt x="5" y="77"/>
                </a:cubicBezTo>
                <a:lnTo>
                  <a:pt x="15" y="3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dist="38100" dir="2700000" algn="ctr" rotWithShape="0">
              <a:srgbClr val="000000">
                <a:alpha val="37000"/>
              </a:srgbClr>
            </a:outerShdw>
          </a:effectLst>
        </p:spPr>
        <p:txBody>
          <a:bodyPr anchor="ctr"/>
          <a:lstStyle/>
          <a:p>
            <a:endParaRPr lang="zh-CN" altLang="en-US"/>
          </a:p>
        </p:txBody>
      </p:sp>
      <p:grpSp>
        <p:nvGrpSpPr>
          <p:cNvPr id="9" name="Group 6"/>
          <p:cNvGrpSpPr/>
          <p:nvPr/>
        </p:nvGrpSpPr>
        <p:grpSpPr bwMode="auto">
          <a:xfrm flipH="1">
            <a:off x="8251825" y="2502218"/>
            <a:ext cx="3287395" cy="1410970"/>
            <a:chOff x="-201394" y="-388665"/>
            <a:chExt cx="2659740" cy="1140837"/>
          </a:xfrm>
        </p:grpSpPr>
        <p:sp>
          <p:nvSpPr>
            <p:cNvPr id="10" name="任意多边形 10"/>
            <p:cNvSpPr/>
            <p:nvPr/>
          </p:nvSpPr>
          <p:spPr bwMode="auto">
            <a:xfrm flipH="1">
              <a:off x="1588" y="476058"/>
              <a:ext cx="2456758" cy="276114"/>
            </a:xfrm>
            <a:custGeom>
              <a:avLst/>
              <a:gdLst>
                <a:gd name="T0" fmla="*/ 0 w 1600200"/>
                <a:gd name="T1" fmla="*/ 552450 h 552450"/>
                <a:gd name="T2" fmla="*/ 171450 w 1600200"/>
                <a:gd name="T3" fmla="*/ 0 h 552450"/>
                <a:gd name="T4" fmla="*/ 1600200 w 1600200"/>
                <a:gd name="T5" fmla="*/ 0 h 552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00200" h="552450">
                  <a:moveTo>
                    <a:pt x="0" y="552450"/>
                  </a:moveTo>
                  <a:lnTo>
                    <a:pt x="171450" y="0"/>
                  </a:lnTo>
                  <a:lnTo>
                    <a:pt x="1600200" y="0"/>
                  </a:lnTo>
                </a:path>
              </a:pathLst>
            </a:custGeom>
            <a:noFill/>
            <a:ln w="19050" cap="flat" cmpd="sng">
              <a:solidFill>
                <a:srgbClr val="000000"/>
              </a:solidFill>
              <a:prstDash val="sysDot"/>
              <a:bevel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grpSp>
          <p:nvGrpSpPr>
            <p:cNvPr id="11" name="Group 8"/>
            <p:cNvGrpSpPr/>
            <p:nvPr/>
          </p:nvGrpSpPr>
          <p:grpSpPr bwMode="auto">
            <a:xfrm>
              <a:off x="-201394" y="-388665"/>
              <a:ext cx="2385002" cy="870260"/>
              <a:chOff x="-201394" y="-388665"/>
              <a:chExt cx="2385002" cy="870260"/>
            </a:xfrm>
          </p:grpSpPr>
          <p:sp>
            <p:nvSpPr>
              <p:cNvPr id="12" name="TextBox 11"/>
              <p:cNvSpPr txBox="1">
                <a:spLocks noChangeArrowheads="1"/>
              </p:cNvSpPr>
              <p:nvPr/>
            </p:nvSpPr>
            <p:spPr bwMode="auto">
              <a:xfrm>
                <a:off x="1037015" y="0"/>
                <a:ext cx="1146593" cy="2726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Char char="•"/>
                  <a:defRPr sz="2800"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Char char="•"/>
                  <a:defRPr sz="2000"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 typeface="Arial" panose="020B0604020202020204" pitchFamily="34" charset="0"/>
                  <a:buNone/>
                </a:pPr>
                <a:r>
                  <a:rPr lang="zh-CN" altLang="en-US" sz="1600">
                    <a:solidFill>
                      <a:srgbClr val="262626"/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需求转化</a:t>
                </a:r>
                <a:endParaRPr lang="zh-CN" altLang="en-US" sz="1600">
                  <a:solidFill>
                    <a:srgbClr val="262626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13" name="TextBox 13"/>
              <p:cNvSpPr txBox="1">
                <a:spLocks noChangeArrowheads="1"/>
              </p:cNvSpPr>
              <p:nvPr/>
            </p:nvSpPr>
            <p:spPr bwMode="auto">
              <a:xfrm>
                <a:off x="-201394" y="-388665"/>
                <a:ext cx="1146593" cy="870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Char char="•"/>
                  <a:defRPr sz="2800"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Char char="•"/>
                  <a:defRPr sz="2000"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 typeface="Arial" panose="020B0604020202020204" pitchFamily="34" charset="0"/>
                  <a:buNone/>
                </a:pPr>
                <a:r>
                  <a:rPr lang="zh-CN" altLang="en-US" sz="1600">
                    <a:solidFill>
                      <a:srgbClr val="262626"/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将需求内容转化成插件开发中的类和接入点</a:t>
                </a:r>
                <a:endParaRPr lang="zh-CN" altLang="en-US" sz="1600">
                  <a:solidFill>
                    <a:srgbClr val="262626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</p:grpSp>
      <p:grpSp>
        <p:nvGrpSpPr>
          <p:cNvPr id="14" name="Group 11"/>
          <p:cNvGrpSpPr/>
          <p:nvPr/>
        </p:nvGrpSpPr>
        <p:grpSpPr bwMode="auto">
          <a:xfrm>
            <a:off x="809625" y="2854325"/>
            <a:ext cx="3040063" cy="1427163"/>
            <a:chOff x="0" y="-399791"/>
            <a:chExt cx="2458346" cy="1151963"/>
          </a:xfrm>
        </p:grpSpPr>
        <p:sp>
          <p:nvSpPr>
            <p:cNvPr id="15" name="任意多边形 15"/>
            <p:cNvSpPr/>
            <p:nvPr/>
          </p:nvSpPr>
          <p:spPr bwMode="auto">
            <a:xfrm flipH="1">
              <a:off x="1587" y="476058"/>
              <a:ext cx="2456759" cy="276114"/>
            </a:xfrm>
            <a:custGeom>
              <a:avLst/>
              <a:gdLst>
                <a:gd name="T0" fmla="*/ 0 w 1600200"/>
                <a:gd name="T1" fmla="*/ 552450 h 552450"/>
                <a:gd name="T2" fmla="*/ 171450 w 1600200"/>
                <a:gd name="T3" fmla="*/ 0 h 552450"/>
                <a:gd name="T4" fmla="*/ 1600200 w 1600200"/>
                <a:gd name="T5" fmla="*/ 0 h 552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00200" h="552450">
                  <a:moveTo>
                    <a:pt x="0" y="552450"/>
                  </a:moveTo>
                  <a:lnTo>
                    <a:pt x="171450" y="0"/>
                  </a:lnTo>
                  <a:lnTo>
                    <a:pt x="1600200" y="0"/>
                  </a:lnTo>
                </a:path>
              </a:pathLst>
            </a:custGeom>
            <a:noFill/>
            <a:ln w="19050" cap="flat" cmpd="sng">
              <a:solidFill>
                <a:srgbClr val="000000"/>
              </a:solidFill>
              <a:prstDash val="sysDot"/>
              <a:bevel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grpSp>
          <p:nvGrpSpPr>
            <p:cNvPr id="16" name="Group 13"/>
            <p:cNvGrpSpPr/>
            <p:nvPr/>
          </p:nvGrpSpPr>
          <p:grpSpPr bwMode="auto">
            <a:xfrm>
              <a:off x="0" y="-399791"/>
              <a:ext cx="2093411" cy="868777"/>
              <a:chOff x="0" y="-399791"/>
              <a:chExt cx="2093411" cy="868777"/>
            </a:xfrm>
          </p:grpSpPr>
          <p:sp>
            <p:nvSpPr>
              <p:cNvPr id="17" name="TextBox 11"/>
              <p:cNvSpPr txBox="1">
                <a:spLocks noChangeArrowheads="1"/>
              </p:cNvSpPr>
              <p:nvPr/>
            </p:nvSpPr>
            <p:spPr bwMode="auto">
              <a:xfrm>
                <a:off x="947558" y="-399791"/>
                <a:ext cx="1145853" cy="868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Char char="•"/>
                  <a:defRPr sz="2800"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Char char="•"/>
                  <a:defRPr sz="2000"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 typeface="Arial" panose="020B0604020202020204" pitchFamily="34" charset="0"/>
                  <a:buNone/>
                </a:pPr>
                <a:r>
                  <a:rPr lang="zh-CN" altLang="en-US" sz="1600">
                    <a:solidFill>
                      <a:srgbClr val="262626"/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明白客户想要实现的效果和可能能提供的支持</a:t>
                </a:r>
                <a:endParaRPr lang="zh-CN" altLang="en-US" sz="1600">
                  <a:solidFill>
                    <a:srgbClr val="262626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18" name="TextBox 11"/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1145853" cy="272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Char char="•"/>
                  <a:defRPr sz="2800"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Char char="•"/>
                  <a:defRPr sz="2000"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 typeface="Arial" panose="020B0604020202020204" pitchFamily="34" charset="0"/>
                  <a:buNone/>
                </a:pPr>
                <a:r>
                  <a:rPr lang="zh-CN" altLang="en-US" sz="1600">
                    <a:solidFill>
                      <a:srgbClr val="262626"/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需求倾听</a:t>
                </a:r>
                <a:endParaRPr lang="zh-CN" altLang="en-US" sz="1600">
                  <a:solidFill>
                    <a:srgbClr val="262626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</p:grpSp>
      <p:grpSp>
        <p:nvGrpSpPr>
          <p:cNvPr id="19" name="Group 16"/>
          <p:cNvGrpSpPr/>
          <p:nvPr/>
        </p:nvGrpSpPr>
        <p:grpSpPr bwMode="auto">
          <a:xfrm>
            <a:off x="5886450" y="2146300"/>
            <a:ext cx="2700338" cy="1784350"/>
            <a:chOff x="0" y="0"/>
            <a:chExt cx="2701127" cy="1784393"/>
          </a:xfrm>
        </p:grpSpPr>
        <p:grpSp>
          <p:nvGrpSpPr>
            <p:cNvPr id="20" name="Group 17"/>
            <p:cNvGrpSpPr/>
            <p:nvPr/>
          </p:nvGrpSpPr>
          <p:grpSpPr bwMode="auto">
            <a:xfrm flipH="1">
              <a:off x="0" y="0"/>
              <a:ext cx="2701127" cy="829965"/>
              <a:chOff x="0" y="0"/>
              <a:chExt cx="2183514" cy="671192"/>
            </a:xfrm>
          </p:grpSpPr>
          <p:sp>
            <p:nvSpPr>
              <p:cNvPr id="21" name="TextBox 26"/>
              <p:cNvSpPr txBox="1">
                <a:spLocks noChangeArrowheads="1"/>
              </p:cNvSpPr>
              <p:nvPr/>
            </p:nvSpPr>
            <p:spPr bwMode="auto">
              <a:xfrm>
                <a:off x="1037804" y="0"/>
                <a:ext cx="1145710" cy="2726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Char char="•"/>
                  <a:defRPr sz="2800"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Char char="•"/>
                  <a:defRPr sz="2000"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 typeface="Arial" panose="020B0604020202020204" pitchFamily="34" charset="0"/>
                  <a:buNone/>
                </a:pPr>
                <a:r>
                  <a:rPr lang="zh-CN" altLang="en-US" sz="1600">
                    <a:solidFill>
                      <a:srgbClr val="262626"/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需求确认</a:t>
                </a:r>
                <a:endParaRPr lang="zh-CN" altLang="en-US" sz="1600">
                  <a:solidFill>
                    <a:srgbClr val="262626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2" name="TextBox 11"/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1145710" cy="671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Char char="•"/>
                  <a:defRPr sz="2800"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Char char="•"/>
                  <a:defRPr sz="2000"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 typeface="Arial" panose="020B0604020202020204" pitchFamily="34" charset="0"/>
                  <a:buNone/>
                </a:pPr>
                <a:r>
                  <a:rPr lang="zh-CN" altLang="en-US" sz="1600">
                    <a:solidFill>
                      <a:srgbClr val="262626"/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和客户反复确认实现的效果，内容，风险</a:t>
                </a:r>
                <a:endParaRPr lang="zh-CN" altLang="en-US" sz="1600">
                  <a:solidFill>
                    <a:srgbClr val="262626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sp>
          <p:nvSpPr>
            <p:cNvPr id="23" name="任意多边形 22"/>
            <p:cNvSpPr/>
            <p:nvPr/>
          </p:nvSpPr>
          <p:spPr bwMode="auto">
            <a:xfrm>
              <a:off x="469163" y="590872"/>
              <a:ext cx="800916" cy="1193521"/>
            </a:xfrm>
            <a:custGeom>
              <a:avLst/>
              <a:gdLst>
                <a:gd name="T0" fmla="*/ 0 w 647700"/>
                <a:gd name="T1" fmla="*/ 965200 h 965200"/>
                <a:gd name="T2" fmla="*/ 101600 w 647700"/>
                <a:gd name="T3" fmla="*/ 520700 h 965200"/>
                <a:gd name="T4" fmla="*/ 647700 w 647700"/>
                <a:gd name="T5" fmla="*/ 0 h 965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47700" h="965200">
                  <a:moveTo>
                    <a:pt x="0" y="965200"/>
                  </a:moveTo>
                  <a:lnTo>
                    <a:pt x="101600" y="520700"/>
                  </a:lnTo>
                  <a:lnTo>
                    <a:pt x="647700" y="0"/>
                  </a:lnTo>
                </a:path>
              </a:pathLst>
            </a:custGeom>
            <a:noFill/>
            <a:ln w="19050" cap="flat" cmpd="sng">
              <a:solidFill>
                <a:srgbClr val="000000"/>
              </a:solidFill>
              <a:prstDash val="sysDot"/>
              <a:bevel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</p:grpSp>
      <p:grpSp>
        <p:nvGrpSpPr>
          <p:cNvPr id="24" name="Group 21"/>
          <p:cNvGrpSpPr/>
          <p:nvPr/>
        </p:nvGrpSpPr>
        <p:grpSpPr bwMode="auto">
          <a:xfrm>
            <a:off x="2965450" y="2165350"/>
            <a:ext cx="2700338" cy="1758950"/>
            <a:chOff x="0" y="0"/>
            <a:chExt cx="2701127" cy="1758873"/>
          </a:xfrm>
        </p:grpSpPr>
        <p:sp>
          <p:nvSpPr>
            <p:cNvPr id="25" name="任意多边形 29"/>
            <p:cNvSpPr/>
            <p:nvPr/>
          </p:nvSpPr>
          <p:spPr bwMode="auto">
            <a:xfrm flipH="1">
              <a:off x="1350564" y="565352"/>
              <a:ext cx="800916" cy="1193521"/>
            </a:xfrm>
            <a:custGeom>
              <a:avLst/>
              <a:gdLst>
                <a:gd name="T0" fmla="*/ 0 w 647700"/>
                <a:gd name="T1" fmla="*/ 965200 h 965200"/>
                <a:gd name="T2" fmla="*/ 101600 w 647700"/>
                <a:gd name="T3" fmla="*/ 520700 h 965200"/>
                <a:gd name="T4" fmla="*/ 647700 w 647700"/>
                <a:gd name="T5" fmla="*/ 0 h 965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47700" h="965200">
                  <a:moveTo>
                    <a:pt x="0" y="965200"/>
                  </a:moveTo>
                  <a:lnTo>
                    <a:pt x="101600" y="520700"/>
                  </a:lnTo>
                  <a:lnTo>
                    <a:pt x="647700" y="0"/>
                  </a:lnTo>
                </a:path>
              </a:pathLst>
            </a:custGeom>
            <a:noFill/>
            <a:ln w="19050" cap="flat" cmpd="sng">
              <a:solidFill>
                <a:srgbClr val="000000"/>
              </a:solidFill>
              <a:prstDash val="sysDot"/>
              <a:bevel/>
              <a:headEnd type="oval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grpSp>
          <p:nvGrpSpPr>
            <p:cNvPr id="26" name="Group 23"/>
            <p:cNvGrpSpPr/>
            <p:nvPr/>
          </p:nvGrpSpPr>
          <p:grpSpPr bwMode="auto">
            <a:xfrm flipH="1">
              <a:off x="0" y="0"/>
              <a:ext cx="2701127" cy="1395786"/>
              <a:chOff x="0" y="0"/>
              <a:chExt cx="2183514" cy="1128771"/>
            </a:xfrm>
          </p:grpSpPr>
          <p:sp>
            <p:nvSpPr>
              <p:cNvPr id="27" name="TextBox 11"/>
              <p:cNvSpPr txBox="1">
                <a:spLocks noChangeArrowheads="1"/>
              </p:cNvSpPr>
              <p:nvPr/>
            </p:nvSpPr>
            <p:spPr bwMode="auto">
              <a:xfrm>
                <a:off x="1037804" y="0"/>
                <a:ext cx="1145710" cy="2726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Char char="•"/>
                  <a:defRPr sz="2800"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Char char="•"/>
                  <a:defRPr sz="2000"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 typeface="Arial" panose="020B0604020202020204" pitchFamily="34" charset="0"/>
                  <a:buNone/>
                </a:pPr>
                <a:r>
                  <a:rPr lang="zh-CN" altLang="en-US" sz="1600">
                    <a:solidFill>
                      <a:srgbClr val="262626"/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需求整理</a:t>
                </a:r>
                <a:endParaRPr lang="zh-CN" altLang="en-US" sz="1600">
                  <a:solidFill>
                    <a:srgbClr val="262626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8" name="TextBox 11"/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1145710" cy="11287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Char char="•"/>
                  <a:defRPr sz="2800"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Char char="•"/>
                  <a:defRPr sz="2400"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Char char="•"/>
                  <a:defRPr sz="2000"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5pPr>
                <a:lvl6pPr marL="2514600" indent="-22860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6pPr>
                <a:lvl7pPr marL="2971800" indent="-22860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7pPr>
                <a:lvl8pPr marL="3429000" indent="-22860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8pPr>
                <a:lvl9pPr marL="3886200" indent="-228600" fontAlgn="base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 typeface="Arial" panose="020B0604020202020204" pitchFamily="34" charset="0"/>
                  <a:buNone/>
                </a:pPr>
                <a:r>
                  <a:rPr lang="zh-CN" altLang="en-US" sz="1600">
                    <a:solidFill>
                      <a:srgbClr val="262626"/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将客户提供的内容和自己的理解梳理成文档</a:t>
                </a:r>
                <a:endParaRPr lang="zh-CN" altLang="en-US" sz="1600">
                  <a:solidFill>
                    <a:srgbClr val="262626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/>
              <a:t>需求对接标准文档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20370" y="1297305"/>
            <a:ext cx="927163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1.</a:t>
            </a:r>
            <a:r>
              <a:rPr lang="zh-CN" altLang="en-US"/>
              <a:t>清晰的需求，让自己好理解也让客户好理解。</a:t>
            </a:r>
            <a:endParaRPr lang="zh-CN" altLang="en-US"/>
          </a:p>
          <a:p>
            <a:r>
              <a:rPr lang="en-US" altLang="zh-CN"/>
              <a:t>2.</a:t>
            </a:r>
            <a:r>
              <a:rPr lang="zh-CN" altLang="en-US"/>
              <a:t>清晰的实现方案。</a:t>
            </a:r>
            <a:endParaRPr lang="zh-CN" altLang="en-US"/>
          </a:p>
          <a:p>
            <a:r>
              <a:rPr lang="en-US" altLang="zh-CN"/>
              <a:t>3.</a:t>
            </a:r>
            <a:r>
              <a:rPr lang="zh-CN" altLang="en-US"/>
              <a:t>整理项目中可能涉及的配置项目清单，让客户提前准备。</a:t>
            </a:r>
            <a:endParaRPr lang="en-US" altLang="zh-CN"/>
          </a:p>
          <a:p>
            <a:r>
              <a:rPr lang="en-US" altLang="zh-CN"/>
              <a:t>4.</a:t>
            </a:r>
            <a:r>
              <a:rPr lang="zh-CN" altLang="en-US"/>
              <a:t>写清楚可能的风险：例如版本兼容风险。</a:t>
            </a:r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/>
              <a:t>范例</a:t>
            </a:r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22425" y="708025"/>
            <a:ext cx="4114165" cy="570357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2825" y="1254760"/>
            <a:ext cx="5258435" cy="47701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/>
              <a:t>需求转化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69900" y="1384300"/>
            <a:ext cx="5406390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1.</a:t>
            </a:r>
            <a:r>
              <a:rPr lang="zh-CN" altLang="en-US"/>
              <a:t>需求转化需要经验的积累</a:t>
            </a:r>
            <a:endParaRPr lang="zh-CN" altLang="en-US"/>
          </a:p>
          <a:p>
            <a:r>
              <a:rPr lang="en-US" altLang="zh-CN"/>
              <a:t>2.</a:t>
            </a:r>
            <a:r>
              <a:rPr lang="zh-CN" altLang="en-US"/>
              <a:t>需求转化要从多多看开发文档开始</a:t>
            </a:r>
            <a:endParaRPr lang="zh-CN" altLang="en-US"/>
          </a:p>
          <a:p>
            <a:r>
              <a:rPr lang="en-US" altLang="zh-CN"/>
              <a:t>3.</a:t>
            </a:r>
            <a:r>
              <a:rPr lang="zh-CN" altLang="en-US"/>
              <a:t>进阶是通过理解</a:t>
            </a:r>
            <a:r>
              <a:rPr lang="en-US" altLang="zh-CN"/>
              <a:t>FR</a:t>
            </a:r>
            <a:r>
              <a:rPr lang="zh-CN" altLang="en-US"/>
              <a:t>的产品执行流程</a:t>
            </a:r>
            <a:endParaRPr lang="zh-CN" altLang="en-US"/>
          </a:p>
          <a:p>
            <a:r>
              <a:rPr lang="en-US" altLang="zh-CN"/>
              <a:t>4.</a:t>
            </a:r>
            <a:r>
              <a:rPr lang="zh-CN" altLang="en-US"/>
              <a:t>通过向官方技术支持（主要是群里老师）直接咨询是否存在接入点</a:t>
            </a:r>
            <a:endParaRPr lang="zh-CN" altLang="en-US"/>
          </a:p>
        </p:txBody>
      </p:sp>
      <p:graphicFrame>
        <p:nvGraphicFramePr>
          <p:cNvPr id="4" name="图示 3"/>
          <p:cNvGraphicFramePr/>
          <p:nvPr/>
        </p:nvGraphicFramePr>
        <p:xfrm>
          <a:off x="5201285" y="955675"/>
          <a:ext cx="6884670" cy="4772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/>
              <a:t>单点登录项目分析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582295" y="1359535"/>
            <a:ext cx="4796790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1.</a:t>
            </a:r>
            <a:r>
              <a:rPr lang="zh-CN" altLang="en-US"/>
              <a:t>客户需求</a:t>
            </a:r>
            <a:endParaRPr lang="zh-CN" altLang="en-US"/>
          </a:p>
          <a:p>
            <a:r>
              <a:rPr lang="zh-CN" altLang="en-US"/>
              <a:t>单点方案， 自定义。由对方系统自己开发的一个单点方案。对方系统在访问</a:t>
            </a:r>
            <a:r>
              <a:rPr lang="en-US" altLang="zh-CN"/>
              <a:t>FR</a:t>
            </a:r>
            <a:r>
              <a:rPr lang="zh-CN" altLang="en-US"/>
              <a:t>的时候会带上一个</a:t>
            </a:r>
            <a:r>
              <a:rPr lang="en-US" altLang="zh-CN"/>
              <a:t>Token</a:t>
            </a:r>
            <a:r>
              <a:rPr lang="zh-CN" altLang="en-US"/>
              <a:t>，</a:t>
            </a:r>
            <a:r>
              <a:rPr lang="en-US" altLang="zh-CN"/>
              <a:t>token</a:t>
            </a:r>
            <a:r>
              <a:rPr lang="zh-CN" altLang="en-US"/>
              <a:t>是一个</a:t>
            </a:r>
            <a:r>
              <a:rPr lang="en-US" altLang="zh-CN"/>
              <a:t>base64</a:t>
            </a:r>
            <a:r>
              <a:rPr lang="zh-CN" altLang="en-US"/>
              <a:t>加密的用户名</a:t>
            </a:r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582295" y="3139440"/>
            <a:ext cx="479679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2.</a:t>
            </a:r>
            <a:r>
              <a:rPr lang="zh-CN" altLang="en-US"/>
              <a:t>实现方案</a:t>
            </a:r>
            <a:endParaRPr lang="zh-CN" altLang="en-US"/>
          </a:p>
          <a:p>
            <a:r>
              <a:rPr lang="zh-CN" altLang="en-US"/>
              <a:t>使用拦截器插件来拦截这个特殊的</a:t>
            </a:r>
            <a:r>
              <a:rPr lang="en-US" altLang="zh-CN"/>
              <a:t>token</a:t>
            </a:r>
            <a:r>
              <a:rPr lang="zh-CN" altLang="en-US"/>
              <a:t>，解析</a:t>
            </a:r>
            <a:r>
              <a:rPr lang="en-US" altLang="zh-CN"/>
              <a:t>token</a:t>
            </a:r>
            <a:r>
              <a:rPr lang="zh-CN" altLang="en-US"/>
              <a:t>然后登陆。</a:t>
            </a:r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6336030" y="1570355"/>
            <a:ext cx="559308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3.</a:t>
            </a:r>
            <a:r>
              <a:rPr lang="zh-CN" altLang="en-US"/>
              <a:t>风险分析</a:t>
            </a:r>
            <a:endParaRPr lang="zh-CN" altLang="en-US"/>
          </a:p>
          <a:p>
            <a:r>
              <a:rPr lang="zh-CN" altLang="en-US"/>
              <a:t>该方案实现非常容易被破解需要客户知晓。</a:t>
            </a:r>
            <a:endParaRPr lang="zh-CN" altLang="en-US"/>
          </a:p>
          <a:p>
            <a:r>
              <a:rPr lang="zh-CN" altLang="en-US"/>
              <a:t>按照这个方案开发可能会影响远程设计，移动端登陆。</a:t>
            </a:r>
            <a:endParaRPr lang="zh-CN" altLang="en-US"/>
          </a:p>
          <a:p>
            <a:r>
              <a:rPr lang="zh-CN" altLang="en-US"/>
              <a:t>双方系统用户不一致无法单点等。</a:t>
            </a:r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6336030" y="3001010"/>
            <a:ext cx="4796790" cy="2584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4.</a:t>
            </a:r>
            <a:r>
              <a:rPr lang="zh-CN" altLang="en-US"/>
              <a:t>双方约定</a:t>
            </a:r>
            <a:endParaRPr lang="zh-CN" altLang="en-US"/>
          </a:p>
          <a:p>
            <a:r>
              <a:rPr lang="zh-CN" altLang="en-US"/>
              <a:t>加密方式</a:t>
            </a:r>
            <a:r>
              <a:rPr lang="en-US" altLang="zh-CN"/>
              <a:t>base64 url</a:t>
            </a:r>
            <a:r>
              <a:rPr lang="zh-CN" altLang="en-US"/>
              <a:t>模式</a:t>
            </a:r>
            <a:endParaRPr lang="zh-CN" altLang="en-US"/>
          </a:p>
          <a:p>
            <a:r>
              <a:rPr lang="en-US" altLang="zh-CN"/>
              <a:t>url</a:t>
            </a:r>
            <a:r>
              <a:rPr lang="zh-CN" altLang="en-US"/>
              <a:t>参数：</a:t>
            </a:r>
            <a:r>
              <a:rPr lang="en-US" altLang="zh-CN"/>
              <a:t>my_token </a:t>
            </a:r>
            <a:r>
              <a:rPr lang="zh-CN" altLang="en-US"/>
              <a:t>大小写敏感</a:t>
            </a:r>
            <a:endParaRPr lang="zh-CN" altLang="en-US"/>
          </a:p>
          <a:p>
            <a:r>
              <a:rPr lang="zh-CN" altLang="en-US"/>
              <a:t>如果用户不存在：直接报错</a:t>
            </a:r>
            <a:endParaRPr lang="zh-CN" altLang="en-US"/>
          </a:p>
          <a:p>
            <a:r>
              <a:rPr lang="zh-CN" altLang="en-US"/>
              <a:t>登录模板：</a:t>
            </a:r>
            <a:endParaRPr lang="zh-CN" altLang="en-US"/>
          </a:p>
          <a:p>
            <a:r>
              <a:t>http://localhost:8075/webroot/decision?my_token=MTIz</a:t>
            </a:r>
          </a:p>
          <a:p>
            <a:r>
              <a:rPr>
                <a:sym typeface="+mn-ea"/>
              </a:rPr>
              <a:t>MTIz</a:t>
            </a:r>
            <a:r>
              <a:rPr lang="zh-CN" altLang="en-US"/>
              <a:t>这是</a:t>
            </a:r>
            <a:r>
              <a:rPr lang="en-US" altLang="zh-CN"/>
              <a:t>123</a:t>
            </a:r>
            <a:r>
              <a:rPr lang="zh-CN" altLang="en-US"/>
              <a:t>的</a:t>
            </a:r>
            <a:r>
              <a:rPr lang="en-US" altLang="zh-CN"/>
              <a:t>base64</a:t>
            </a:r>
            <a:endParaRPr lang="en-US" altLang="zh-CN"/>
          </a:p>
          <a:p>
            <a:r>
              <a:rPr lang="en-US" altLang="zh-CN"/>
              <a:t>MzIx </a:t>
            </a:r>
            <a:r>
              <a:rPr lang="zh-CN" altLang="en-US"/>
              <a:t>这是</a:t>
            </a:r>
            <a:r>
              <a:rPr lang="en-US" altLang="zh-CN"/>
              <a:t>321</a:t>
            </a:r>
            <a:endParaRPr lang="en-US" altLang="zh-CN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/>
              <a:t>需求转化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388620" y="1187450"/>
            <a:ext cx="68472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/>
              <a:t>本次需求比较简单，用这两个拦截器都可以实现效果</a:t>
            </a:r>
            <a:endParaRPr lang="zh-CN" altLang="en-US" b="1"/>
          </a:p>
        </p:txBody>
      </p:sp>
      <p:sp>
        <p:nvSpPr>
          <p:cNvPr id="4" name="文本框 3"/>
          <p:cNvSpPr txBox="1"/>
          <p:nvPr/>
        </p:nvSpPr>
        <p:spPr>
          <a:xfrm>
            <a:off x="493395" y="1555750"/>
            <a:ext cx="704723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1.EmbedRequestFilterProvider </a:t>
            </a:r>
            <a:r>
              <a:rPr lang="zh-CN" altLang="en-US"/>
              <a:t>可以热更新的拦截器</a:t>
            </a:r>
            <a:endParaRPr lang="zh-CN" altLang="en-US"/>
          </a:p>
          <a:p>
            <a:r>
              <a:rPr lang="en-US" altLang="zh-CN"/>
              <a:t>2.GlobalRequestFilterProvider </a:t>
            </a:r>
            <a:r>
              <a:rPr lang="zh-CN" altLang="en-US"/>
              <a:t>不能热更新但是更强大的拦截器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431165" y="2569845"/>
            <a:ext cx="7988935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最终需求实现描述：</a:t>
            </a:r>
            <a:endParaRPr lang="zh-CN" altLang="en-US"/>
          </a:p>
          <a:p>
            <a:r>
              <a:rPr lang="en-US" altLang="zh-CN"/>
              <a:t>1.</a:t>
            </a:r>
            <a:r>
              <a:rPr lang="zh-CN" altLang="en-US"/>
              <a:t>使用拦截器拦截请求中带有</a:t>
            </a:r>
            <a:r>
              <a:rPr lang="en-US" altLang="zh-CN"/>
              <a:t>my_token</a:t>
            </a:r>
            <a:r>
              <a:rPr lang="zh-CN" altLang="en-US"/>
              <a:t>的请求，如果请求参数不为空则进行下一步判断</a:t>
            </a:r>
            <a:endParaRPr lang="zh-CN" altLang="en-US"/>
          </a:p>
          <a:p>
            <a:r>
              <a:rPr lang="en-US" altLang="zh-CN"/>
              <a:t>2.</a:t>
            </a:r>
            <a:r>
              <a:rPr lang="zh-CN" altLang="en-US"/>
              <a:t>判断对应该参数对应的用户是否存在，如果存在则进行登录如果不存在直接显示错误</a:t>
            </a:r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>
                <a:sym typeface="+mn-ea"/>
              </a:rPr>
              <a:t>Embed</a:t>
            </a:r>
            <a:r>
              <a:rPr lang="zh-CN" altLang="en-US"/>
              <a:t>拦截器讲解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388620" y="1187450"/>
            <a:ext cx="68472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sym typeface="+mn-ea"/>
              </a:rPr>
              <a:t>EmbedRequestFilterProvider</a:t>
            </a:r>
            <a:endParaRPr lang="zh-CN" altLang="en-US" b="1"/>
          </a:p>
        </p:txBody>
      </p:sp>
      <p:sp>
        <p:nvSpPr>
          <p:cNvPr id="4" name="文本框 3"/>
          <p:cNvSpPr txBox="1"/>
          <p:nvPr/>
        </p:nvSpPr>
        <p:spPr>
          <a:xfrm>
            <a:off x="859155" y="1760220"/>
            <a:ext cx="947928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&lt;extra-decision&gt;</a:t>
            </a:r>
            <a:endParaRPr lang="en-US" altLang="zh-CN"/>
          </a:p>
          <a:p>
            <a:r>
              <a:rPr lang="en-US" altLang="zh-CN"/>
              <a:t>    &lt;EmbedRequestFilterProvider class="com.fr.plugin.myEmbdRequestFilter"/&gt;</a:t>
            </a:r>
            <a:endParaRPr lang="en-US" altLang="zh-CN"/>
          </a:p>
          <a:p>
            <a:r>
              <a:rPr lang="en-US" altLang="zh-CN"/>
              <a:t>&lt;/extra-decision&gt;</a:t>
            </a:r>
            <a:endParaRPr lang="en-US" altLang="zh-CN"/>
          </a:p>
        </p:txBody>
      </p:sp>
      <p:sp>
        <p:nvSpPr>
          <p:cNvPr id="5" name="文本框 4"/>
          <p:cNvSpPr txBox="1"/>
          <p:nvPr/>
        </p:nvSpPr>
        <p:spPr>
          <a:xfrm>
            <a:off x="610235" y="3244850"/>
            <a:ext cx="109721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主要用在接口日志记录。辅助处理，不能修改响应，不能拦截除了内置</a:t>
            </a:r>
            <a:r>
              <a:rPr lang="en-US" altLang="zh-CN"/>
              <a:t>Servlet</a:t>
            </a:r>
            <a:r>
              <a:rPr lang="zh-CN" altLang="en-US"/>
              <a:t>（</a:t>
            </a:r>
            <a:r>
              <a:rPr lang="en-US" altLang="zh-CN"/>
              <a:t>decision</a:t>
            </a:r>
            <a:r>
              <a:rPr lang="zh-CN" altLang="en-US"/>
              <a:t>）之外的接口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2354</Words>
  <Application>WPS 演示</Application>
  <PresentationFormat>宽屏</PresentationFormat>
  <Paragraphs>176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8" baseType="lpstr">
      <vt:lpstr>Arial</vt:lpstr>
      <vt:lpstr>宋体</vt:lpstr>
      <vt:lpstr>Wingdings</vt:lpstr>
      <vt:lpstr>思源黑体 CN Medium</vt:lpstr>
      <vt:lpstr>黑体</vt:lpstr>
      <vt:lpstr>思源黑体 CN Normal</vt:lpstr>
      <vt:lpstr>思源黑体 CN Light</vt:lpstr>
      <vt:lpstr>Calibri</vt:lpstr>
      <vt:lpstr>微软雅黑</vt:lpstr>
      <vt:lpstr>Heiti SC Light</vt:lpstr>
      <vt:lpstr>Arial Unicode MS</vt:lpstr>
      <vt:lpstr>Calibri Light</vt:lpstr>
      <vt:lpstr>Office 主题</vt:lpstr>
      <vt:lpstr>插件开发成长计划系列教程</vt:lpstr>
      <vt:lpstr>目录  CONTENT</vt:lpstr>
      <vt:lpstr>需求对接</vt:lpstr>
      <vt:lpstr>需求对接标准文档</vt:lpstr>
      <vt:lpstr>范例</vt:lpstr>
      <vt:lpstr>需求转化</vt:lpstr>
      <vt:lpstr>单点登录项目分析</vt:lpstr>
      <vt:lpstr>需求转化</vt:lpstr>
      <vt:lpstr>Embed拦截器讲解</vt:lpstr>
      <vt:lpstr>Global拦截器讲解</vt:lpstr>
      <vt:lpstr>登录判断讲解</vt:lpstr>
      <vt:lpstr>FR本次任务涉及静态变量和函数</vt:lpstr>
      <vt:lpstr>课后作业</vt:lpstr>
      <vt:lpstr>作业格式要求</vt:lpstr>
      <vt:lpstr>上次课程问题回顾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zuoliangzhang</dc:creator>
  <cp:lastModifiedBy>zuoliang</cp:lastModifiedBy>
  <cp:revision>32</cp:revision>
  <dcterms:created xsi:type="dcterms:W3CDTF">2020-12-02T04:03:00Z</dcterms:created>
  <dcterms:modified xsi:type="dcterms:W3CDTF">2020-12-02T12:52:40Z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2052-11.8.2.8411</vt:lpwstr>
  </property>
</Properties>
</file>